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7"/>
  </p:notesMasterIdLst>
  <p:sldIdLst>
    <p:sldId id="256" r:id="rId5"/>
    <p:sldId id="257" r:id="rId6"/>
    <p:sldId id="258" r:id="rId7"/>
    <p:sldId id="259" r:id="rId8"/>
    <p:sldId id="260" r:id="rId9"/>
    <p:sldId id="266" r:id="rId10"/>
    <p:sldId id="261" r:id="rId11"/>
    <p:sldId id="262" r:id="rId12"/>
    <p:sldId id="267" r:id="rId13"/>
    <p:sldId id="263" r:id="rId14"/>
    <p:sldId id="264" r:id="rId15"/>
    <p:sldId id="265" r:id="rId16"/>
  </p:sldIdLst>
  <p:sldSz cx="12192000" cy="6858000"/>
  <p:notesSz cx="6858000" cy="9144000"/>
  <p:defaultText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0A7308-714C-F65C-FE13-6E036F11C4FB}" v="9" dt="2024-04-16T15:30:08.190"/>
    <p1510:client id="{E109AFE7-5FFF-3707-6F48-F0D0E3462577}" v="3" dt="2024-04-15T12:36:41.1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Μπαχτσεβάνης Αναστάσιος" userId="S::anas.bachtsevanis@mc-class.gr::b801bd7a-047d-45a9-99f9-1bb27accf120" providerId="AD" clId="Web-{3E0A7308-714C-F65C-FE13-6E036F11C4FB}"/>
    <pc:docChg chg="modSld">
      <pc:chgData name="Μπαχτσεβάνης Αναστάσιος" userId="S::anas.bachtsevanis@mc-class.gr::b801bd7a-047d-45a9-99f9-1bb27accf120" providerId="AD" clId="Web-{3E0A7308-714C-F65C-FE13-6E036F11C4FB}" dt="2024-04-16T15:30:08.190" v="9" actId="20577"/>
      <pc:docMkLst>
        <pc:docMk/>
      </pc:docMkLst>
      <pc:sldChg chg="addSp modSp mod setBg">
        <pc:chgData name="Μπαχτσεβάνης Αναστάσιος" userId="S::anas.bachtsevanis@mc-class.gr::b801bd7a-047d-45a9-99f9-1bb27accf120" providerId="AD" clId="Web-{3E0A7308-714C-F65C-FE13-6E036F11C4FB}" dt="2024-04-16T15:30:08.190" v="9" actId="20577"/>
        <pc:sldMkLst>
          <pc:docMk/>
          <pc:sldMk cId="4006237098" sldId="266"/>
        </pc:sldMkLst>
        <pc:spChg chg="mod">
          <ac:chgData name="Μπαχτσεβάνης Αναστάσιος" userId="S::anas.bachtsevanis@mc-class.gr::b801bd7a-047d-45a9-99f9-1bb27accf120" providerId="AD" clId="Web-{3E0A7308-714C-F65C-FE13-6E036F11C4FB}" dt="2024-04-16T15:30:08.190" v="9" actId="20577"/>
          <ac:spMkLst>
            <pc:docMk/>
            <pc:sldMk cId="4006237098" sldId="266"/>
            <ac:spMk id="2" creationId="{62E15B29-B633-5E20-3A02-5ED69A96C68D}"/>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8" creationId="{A8384FB5-9ADC-4DDC-881B-597D56F5B15D}"/>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10" creationId="{1199E1B1-A8C0-4FE8-A5A8-1CB41D69F857}"/>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12" creationId="{84A8DE83-DE75-4B41-9DB4-A7EC0B0DEC0B}"/>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14" creationId="{A7009A0A-BEF5-4EAC-AF15-E4F9F002E239}"/>
          </ac:spMkLst>
        </pc:spChg>
        <pc:picChg chg="add mod">
          <ac:chgData name="Μπαχτσεβάνης Αναστάσιος" userId="S::anas.bachtsevanis@mc-class.gr::b801bd7a-047d-45a9-99f9-1bb27accf120" providerId="AD" clId="Web-{3E0A7308-714C-F65C-FE13-6E036F11C4FB}" dt="2024-04-16T15:29:02.610" v="6" actId="14100"/>
          <ac:picMkLst>
            <pc:docMk/>
            <pc:sldMk cId="4006237098" sldId="266"/>
            <ac:picMk id="3" creationId="{6E5A00BE-A9C5-F864-9B7A-2BA2C6D49777}"/>
          </ac:picMkLst>
        </pc:picChg>
      </pc:sldChg>
    </pc:docChg>
  </pc:docChgLst>
  <pc:docChgLst>
    <pc:chgData name="Πέρρης Ιωάννης" userId="S::ioan.perris@mc-class.gr::de42f41c-5c12-4c8e-839a-db809440c0e2" providerId="AD" clId="Web-{E109AFE7-5FFF-3707-6F48-F0D0E3462577}"/>
    <pc:docChg chg="modSld modMainMaster">
      <pc:chgData name="Πέρρης Ιωάννης" userId="S::ioan.perris@mc-class.gr::de42f41c-5c12-4c8e-839a-db809440c0e2" providerId="AD" clId="Web-{E109AFE7-5FFF-3707-6F48-F0D0E3462577}" dt="2024-04-15T12:36:41.109" v="8"/>
      <pc:docMkLst>
        <pc:docMk/>
      </pc:docMkLst>
      <pc:sldChg chg="addSp modSp mod setBg setClrOvrMap">
        <pc:chgData name="Πέρρης Ιωάννης" userId="S::ioan.perris@mc-class.gr::de42f41c-5c12-4c8e-839a-db809440c0e2" providerId="AD" clId="Web-{E109AFE7-5FFF-3707-6F48-F0D0E3462577}" dt="2024-04-15T12:35:55.560" v="7"/>
        <pc:sldMkLst>
          <pc:docMk/>
          <pc:sldMk cId="2303802346" sldId="256"/>
        </pc:sldMkLst>
        <pc:spChg chg="mod">
          <ac:chgData name="Πέρρης Ιωάννης" userId="S::ioan.perris@mc-class.gr::de42f41c-5c12-4c8e-839a-db809440c0e2" providerId="AD" clId="Web-{E109AFE7-5FFF-3707-6F48-F0D0E3462577}" dt="2024-04-15T12:29:47.453" v="1"/>
          <ac:spMkLst>
            <pc:docMk/>
            <pc:sldMk cId="2303802346" sldId="256"/>
            <ac:spMk id="2" creationId="{701F00A1-7676-800B-99BD-05F22E2536A6}"/>
          </ac:spMkLst>
        </pc:spChg>
        <pc:spChg chg="mod">
          <ac:chgData name="Πέρρης Ιωάννης" userId="S::ioan.perris@mc-class.gr::de42f41c-5c12-4c8e-839a-db809440c0e2" providerId="AD" clId="Web-{E109AFE7-5FFF-3707-6F48-F0D0E3462577}" dt="2024-04-15T12:29:47.453" v="1"/>
          <ac:spMkLst>
            <pc:docMk/>
            <pc:sldMk cId="2303802346" sldId="256"/>
            <ac:spMk id="3" creationId="{077E029A-80A7-D5B1-BC24-B21356DE55C7}"/>
          </ac:spMkLst>
        </pc:spChg>
        <pc:spChg chg="add">
          <ac:chgData name="Πέρρης Ιωάννης" userId="S::ioan.perris@mc-class.gr::de42f41c-5c12-4c8e-839a-db809440c0e2" providerId="AD" clId="Web-{E109AFE7-5FFF-3707-6F48-F0D0E3462577}" dt="2024-04-15T12:29:47.453" v="1"/>
          <ac:spMkLst>
            <pc:docMk/>
            <pc:sldMk cId="2303802346" sldId="256"/>
            <ac:spMk id="12" creationId="{4B24F6DB-F114-44A7-BB56-D401884E4E7F}"/>
          </ac:spMkLst>
        </pc:spChg>
        <pc:grpChg chg="add">
          <ac:chgData name="Πέρρης Ιωάννης" userId="S::ioan.perris@mc-class.gr::de42f41c-5c12-4c8e-839a-db809440c0e2" providerId="AD" clId="Web-{E109AFE7-5FFF-3707-6F48-F0D0E3462577}" dt="2024-04-15T12:29:47.453" v="1"/>
          <ac:grpSpMkLst>
            <pc:docMk/>
            <pc:sldMk cId="2303802346" sldId="256"/>
            <ac:grpSpMk id="8" creationId="{9BE10567-6165-46A7-867D-4690A16B46D6}"/>
          </ac:grpSpMkLst>
        </pc:grpChg>
        <pc:grpChg chg="add">
          <ac:chgData name="Πέρρης Ιωάννης" userId="S::ioan.perris@mc-class.gr::de42f41c-5c12-4c8e-839a-db809440c0e2" providerId="AD" clId="Web-{E109AFE7-5FFF-3707-6F48-F0D0E3462577}" dt="2024-04-15T12:29:47.453" v="1"/>
          <ac:grpSpMkLst>
            <pc:docMk/>
            <pc:sldMk cId="2303802346" sldId="256"/>
            <ac:grpSpMk id="14" creationId="{4DB50ECD-225E-4F81-AF7B-706DD05F3BA8}"/>
          </ac:grpSpMkLst>
        </pc:grpChg>
      </pc:sldChg>
      <pc:sldChg chg="addSp delSp modSp mod setBg">
        <pc:chgData name="Πέρρης Ιωάννης" userId="S::ioan.perris@mc-class.gr::de42f41c-5c12-4c8e-839a-db809440c0e2" providerId="AD" clId="Web-{E109AFE7-5FFF-3707-6F48-F0D0E3462577}" dt="2024-04-15T12:36:41.109" v="8"/>
        <pc:sldMkLst>
          <pc:docMk/>
          <pc:sldMk cId="4030468840" sldId="257"/>
        </pc:sldMkLst>
        <pc:spChg chg="mod ord">
          <ac:chgData name="Πέρρης Ιωάννης" userId="S::ioan.perris@mc-class.gr::de42f41c-5c12-4c8e-839a-db809440c0e2" providerId="AD" clId="Web-{E109AFE7-5FFF-3707-6F48-F0D0E3462577}" dt="2024-04-15T12:35:30.810" v="6"/>
          <ac:spMkLst>
            <pc:docMk/>
            <pc:sldMk cId="4030468840" sldId="257"/>
            <ac:spMk id="2" creationId="{B907815C-8A00-D491-4D39-7F50D72C06DE}"/>
          </ac:spMkLst>
        </pc:spChg>
        <pc:spChg chg="mod">
          <ac:chgData name="Πέρρης Ιωάννης" userId="S::ioan.perris@mc-class.gr::de42f41c-5c12-4c8e-839a-db809440c0e2" providerId="AD" clId="Web-{E109AFE7-5FFF-3707-6F48-F0D0E3462577}" dt="2024-04-15T12:35:30.810" v="6"/>
          <ac:spMkLst>
            <pc:docMk/>
            <pc:sldMk cId="4030468840" sldId="257"/>
            <ac:spMk id="3" creationId="{AE9B89C3-1B6B-5735-7FAA-F2380C3BCB62}"/>
          </ac:spMkLst>
        </pc:spChg>
        <pc:grpChg chg="add del">
          <ac:chgData name="Πέρρης Ιωάννης" userId="S::ioan.perris@mc-class.gr::de42f41c-5c12-4c8e-839a-db809440c0e2" providerId="AD" clId="Web-{E109AFE7-5FFF-3707-6F48-F0D0E3462577}" dt="2024-04-15T12:35:30.810" v="6"/>
          <ac:grpSpMkLst>
            <pc:docMk/>
            <pc:sldMk cId="4030468840" sldId="257"/>
            <ac:grpSpMk id="9" creationId="{4522F6F2-D276-4B44-927D-595B62E8F527}"/>
          </ac:grpSpMkLst>
        </pc:grpChg>
        <pc:grpChg chg="add del">
          <ac:chgData name="Πέρρης Ιωάννης" userId="S::ioan.perris@mc-class.gr::de42f41c-5c12-4c8e-839a-db809440c0e2" providerId="AD" clId="Web-{E109AFE7-5FFF-3707-6F48-F0D0E3462577}" dt="2024-04-15T12:35:30.810" v="6"/>
          <ac:grpSpMkLst>
            <pc:docMk/>
            <pc:sldMk cId="4030468840" sldId="257"/>
            <ac:grpSpMk id="13" creationId="{9A210947-19DD-4D82-9001-EB4FD3CA889B}"/>
          </ac:grpSpMkLst>
        </pc:grpChg>
        <pc:grpChg chg="add del">
          <ac:chgData name="Πέρρης Ιωάννης" userId="S::ioan.perris@mc-class.gr::de42f41c-5c12-4c8e-839a-db809440c0e2" providerId="AD" clId="Web-{E109AFE7-5FFF-3707-6F48-F0D0E3462577}" dt="2024-04-15T12:36:41.109" v="8"/>
          <ac:grpSpMkLst>
            <pc:docMk/>
            <pc:sldMk cId="4030468840" sldId="257"/>
            <ac:grpSpMk id="72" creationId="{993B1A07-0236-4926-8D53-0A01D1D991D5}"/>
          </ac:grpSpMkLst>
        </pc:grpChg>
        <pc:grpChg chg="add del">
          <ac:chgData name="Πέρρης Ιωάννης" userId="S::ioan.perris@mc-class.gr::de42f41c-5c12-4c8e-839a-db809440c0e2" providerId="AD" clId="Web-{E109AFE7-5FFF-3707-6F48-F0D0E3462577}" dt="2024-04-15T12:36:41.109" v="8"/>
          <ac:grpSpMkLst>
            <pc:docMk/>
            <pc:sldMk cId="4030468840" sldId="257"/>
            <ac:grpSpMk id="76" creationId="{721E4882-1AB7-4753-AAFC-4105FD7FC714}"/>
          </ac:grpSpMkLst>
        </pc:grpChg>
        <pc:grpChg chg="add">
          <ac:chgData name="Πέρρης Ιωάννης" userId="S::ioan.perris@mc-class.gr::de42f41c-5c12-4c8e-839a-db809440c0e2" providerId="AD" clId="Web-{E109AFE7-5FFF-3707-6F48-F0D0E3462577}" dt="2024-04-15T12:36:41.109" v="8"/>
          <ac:grpSpMkLst>
            <pc:docMk/>
            <pc:sldMk cId="4030468840" sldId="257"/>
            <ac:grpSpMk id="106" creationId="{993B1A07-0236-4926-8D53-0A01D1D991D5}"/>
          </ac:grpSpMkLst>
        </pc:grpChg>
        <pc:grpChg chg="add">
          <ac:chgData name="Πέρρης Ιωάννης" userId="S::ioan.perris@mc-class.gr::de42f41c-5c12-4c8e-839a-db809440c0e2" providerId="AD" clId="Web-{E109AFE7-5FFF-3707-6F48-F0D0E3462577}" dt="2024-04-15T12:36:41.109" v="8"/>
          <ac:grpSpMkLst>
            <pc:docMk/>
            <pc:sldMk cId="4030468840" sldId="257"/>
            <ac:grpSpMk id="110" creationId="{721E4882-1AB7-4753-AAFC-4105FD7FC714}"/>
          </ac:grpSpMkLst>
        </pc:grpChg>
        <pc:picChg chg="add mod">
          <ac:chgData name="Πέρρης Ιωάννης" userId="S::ioan.perris@mc-class.gr::de42f41c-5c12-4c8e-839a-db809440c0e2" providerId="AD" clId="Web-{E109AFE7-5FFF-3707-6F48-F0D0E3462577}" dt="2024-04-15T12:35:30.810" v="6"/>
          <ac:picMkLst>
            <pc:docMk/>
            <pc:sldMk cId="4030468840" sldId="257"/>
            <ac:picMk id="5" creationId="{0A393974-723F-0193-D3D1-3D8D279D5785}"/>
          </ac:picMkLst>
        </pc:picChg>
      </pc:sldChg>
      <pc:sldChg chg="addSp delSp modSp mod setBg">
        <pc:chgData name="Πέρρης Ιωάννης" userId="S::ioan.perris@mc-class.gr::de42f41c-5c12-4c8e-839a-db809440c0e2" providerId="AD" clId="Web-{E109AFE7-5FFF-3707-6F48-F0D0E3462577}" dt="2024-04-15T12:35:55.560" v="7"/>
        <pc:sldMkLst>
          <pc:docMk/>
          <pc:sldMk cId="3884568760" sldId="258"/>
        </pc:sldMkLst>
        <pc:spChg chg="mod ord">
          <ac:chgData name="Πέρρης Ιωάννης" userId="S::ioan.perris@mc-class.gr::de42f41c-5c12-4c8e-839a-db809440c0e2" providerId="AD" clId="Web-{E109AFE7-5FFF-3707-6F48-F0D0E3462577}" dt="2024-04-15T12:35:20.575" v="5"/>
          <ac:spMkLst>
            <pc:docMk/>
            <pc:sldMk cId="3884568760" sldId="258"/>
            <ac:spMk id="2" creationId="{7E7B14E2-0F5C-3D4A-D3E3-34C6A50A0EC4}"/>
          </ac:spMkLst>
        </pc:spChg>
        <pc:spChg chg="mod">
          <ac:chgData name="Πέρρης Ιωάννης" userId="S::ioan.perris@mc-class.gr::de42f41c-5c12-4c8e-839a-db809440c0e2" providerId="AD" clId="Web-{E109AFE7-5FFF-3707-6F48-F0D0E3462577}" dt="2024-04-15T12:35:20.575" v="5"/>
          <ac:spMkLst>
            <pc:docMk/>
            <pc:sldMk cId="3884568760" sldId="258"/>
            <ac:spMk id="3" creationId="{96F3FC2C-BB11-3E3A-EA68-D956838726D6}"/>
          </ac:spMkLst>
        </pc:spChg>
        <pc:grpChg chg="add del">
          <ac:chgData name="Πέρρης Ιωάννης" userId="S::ioan.perris@mc-class.gr::de42f41c-5c12-4c8e-839a-db809440c0e2" providerId="AD" clId="Web-{E109AFE7-5FFF-3707-6F48-F0D0E3462577}" dt="2024-04-15T12:35:20.575" v="5"/>
          <ac:grpSpMkLst>
            <pc:docMk/>
            <pc:sldMk cId="3884568760" sldId="258"/>
            <ac:grpSpMk id="9" creationId="{4522F6F2-D276-4B44-927D-595B62E8F527}"/>
          </ac:grpSpMkLst>
        </pc:grpChg>
        <pc:grpChg chg="add del">
          <ac:chgData name="Πέρρης Ιωάννης" userId="S::ioan.perris@mc-class.gr::de42f41c-5c12-4c8e-839a-db809440c0e2" providerId="AD" clId="Web-{E109AFE7-5FFF-3707-6F48-F0D0E3462577}" dt="2024-04-15T12:35:20.575" v="5"/>
          <ac:grpSpMkLst>
            <pc:docMk/>
            <pc:sldMk cId="3884568760" sldId="258"/>
            <ac:grpSpMk id="13" creationId="{9A210947-19DD-4D82-9001-EB4FD3CA889B}"/>
          </ac:grpSpMkLst>
        </pc:grpChg>
        <pc:grpChg chg="add">
          <ac:chgData name="Πέρρης Ιωάννης" userId="S::ioan.perris@mc-class.gr::de42f41c-5c12-4c8e-839a-db809440c0e2" providerId="AD" clId="Web-{E109AFE7-5FFF-3707-6F48-F0D0E3462577}" dt="2024-04-15T12:35:20.575" v="5"/>
          <ac:grpSpMkLst>
            <pc:docMk/>
            <pc:sldMk cId="3884568760" sldId="258"/>
            <ac:grpSpMk id="72" creationId="{993B1A07-0236-4926-8D53-0A01D1D991D5}"/>
          </ac:grpSpMkLst>
        </pc:grpChg>
        <pc:grpChg chg="add">
          <ac:chgData name="Πέρρης Ιωάννης" userId="S::ioan.perris@mc-class.gr::de42f41c-5c12-4c8e-839a-db809440c0e2" providerId="AD" clId="Web-{E109AFE7-5FFF-3707-6F48-F0D0E3462577}" dt="2024-04-15T12:35:20.575" v="5"/>
          <ac:grpSpMkLst>
            <pc:docMk/>
            <pc:sldMk cId="3884568760" sldId="258"/>
            <ac:grpSpMk id="76" creationId="{721E4882-1AB7-4753-AAFC-4105FD7FC714}"/>
          </ac:grpSpMkLst>
        </pc:grpChg>
        <pc:picChg chg="add mod">
          <ac:chgData name="Πέρρης Ιωάννης" userId="S::ioan.perris@mc-class.gr::de42f41c-5c12-4c8e-839a-db809440c0e2" providerId="AD" clId="Web-{E109AFE7-5FFF-3707-6F48-F0D0E3462577}" dt="2024-04-15T12:35:20.575" v="5"/>
          <ac:picMkLst>
            <pc:docMk/>
            <pc:sldMk cId="3884568760" sldId="258"/>
            <ac:picMk id="5" creationId="{0A52B14A-6550-0FA4-B83B-C286155D8D91}"/>
          </ac:picMkLst>
        </pc:picChg>
      </pc:sldChg>
      <pc:sldChg chg="mod">
        <pc:chgData name="Πέρρης Ιωάννης" userId="S::ioan.perris@mc-class.gr::de42f41c-5c12-4c8e-839a-db809440c0e2" providerId="AD" clId="Web-{E109AFE7-5FFF-3707-6F48-F0D0E3462577}" dt="2024-04-15T12:35:55.560" v="7"/>
        <pc:sldMkLst>
          <pc:docMk/>
          <pc:sldMk cId="844521826" sldId="259"/>
        </pc:sldMkLst>
      </pc:sldChg>
      <pc:sldChg chg="mod">
        <pc:chgData name="Πέρρης Ιωάννης" userId="S::ioan.perris@mc-class.gr::de42f41c-5c12-4c8e-839a-db809440c0e2" providerId="AD" clId="Web-{E109AFE7-5FFF-3707-6F48-F0D0E3462577}" dt="2024-04-15T12:35:55.560" v="7"/>
        <pc:sldMkLst>
          <pc:docMk/>
          <pc:sldMk cId="377488771" sldId="260"/>
        </pc:sldMkLst>
      </pc:sldChg>
      <pc:sldChg chg="mod">
        <pc:chgData name="Πέρρης Ιωάννης" userId="S::ioan.perris@mc-class.gr::de42f41c-5c12-4c8e-839a-db809440c0e2" providerId="AD" clId="Web-{E109AFE7-5FFF-3707-6F48-F0D0E3462577}" dt="2024-04-15T12:35:55.560" v="7"/>
        <pc:sldMkLst>
          <pc:docMk/>
          <pc:sldMk cId="1133474092" sldId="261"/>
        </pc:sldMkLst>
      </pc:sldChg>
      <pc:sldChg chg="mod">
        <pc:chgData name="Πέρρης Ιωάννης" userId="S::ioan.perris@mc-class.gr::de42f41c-5c12-4c8e-839a-db809440c0e2" providerId="AD" clId="Web-{E109AFE7-5FFF-3707-6F48-F0D0E3462577}" dt="2024-04-15T12:35:55.560" v="7"/>
        <pc:sldMkLst>
          <pc:docMk/>
          <pc:sldMk cId="1606231532" sldId="262"/>
        </pc:sldMkLst>
      </pc:sldChg>
      <pc:sldChg chg="addSp modSp mod setBg">
        <pc:chgData name="Πέρρης Ιωάννης" userId="S::ioan.perris@mc-class.gr::de42f41c-5c12-4c8e-839a-db809440c0e2" providerId="AD" clId="Web-{E109AFE7-5FFF-3707-6F48-F0D0E3462577}" dt="2024-04-15T12:35:55.560" v="7"/>
        <pc:sldMkLst>
          <pc:docMk/>
          <pc:sldMk cId="761292231" sldId="263"/>
        </pc:sldMkLst>
        <pc:spChg chg="mod">
          <ac:chgData name="Πέρρης Ιωάννης" userId="S::ioan.perris@mc-class.gr::de42f41c-5c12-4c8e-839a-db809440c0e2" providerId="AD" clId="Web-{E109AFE7-5FFF-3707-6F48-F0D0E3462577}" dt="2024-04-15T12:29:05.764" v="0"/>
          <ac:spMkLst>
            <pc:docMk/>
            <pc:sldMk cId="761292231" sldId="263"/>
            <ac:spMk id="2" creationId="{E2B52C4F-A0BF-60B9-0147-C2D317BD0945}"/>
          </ac:spMkLst>
        </pc:spChg>
        <pc:spChg chg="mod">
          <ac:chgData name="Πέρρης Ιωάννης" userId="S::ioan.perris@mc-class.gr::de42f41c-5c12-4c8e-839a-db809440c0e2" providerId="AD" clId="Web-{E109AFE7-5FFF-3707-6F48-F0D0E3462577}" dt="2024-04-15T12:29:05.764" v="0"/>
          <ac:spMkLst>
            <pc:docMk/>
            <pc:sldMk cId="761292231" sldId="263"/>
            <ac:spMk id="3" creationId="{D7D493F9-7B81-38F3-A1F9-87976055BD7B}"/>
          </ac:spMkLst>
        </pc:spChg>
        <pc:grpChg chg="add">
          <ac:chgData name="Πέρρης Ιωάννης" userId="S::ioan.perris@mc-class.gr::de42f41c-5c12-4c8e-839a-db809440c0e2" providerId="AD" clId="Web-{E109AFE7-5FFF-3707-6F48-F0D0E3462577}" dt="2024-04-15T12:29:05.764" v="0"/>
          <ac:grpSpMkLst>
            <pc:docMk/>
            <pc:sldMk cId="761292231" sldId="263"/>
            <ac:grpSpMk id="9" creationId="{5FE07634-A83A-4681-9C1D-BC0775F9D296}"/>
          </ac:grpSpMkLst>
        </pc:grpChg>
        <pc:grpChg chg="add">
          <ac:chgData name="Πέρρης Ιωάννης" userId="S::ioan.perris@mc-class.gr::de42f41c-5c12-4c8e-839a-db809440c0e2" providerId="AD" clId="Web-{E109AFE7-5FFF-3707-6F48-F0D0E3462577}" dt="2024-04-15T12:29:05.764" v="0"/>
          <ac:grpSpMkLst>
            <pc:docMk/>
            <pc:sldMk cId="761292231" sldId="263"/>
            <ac:grpSpMk id="13" creationId="{A2E1FE48-FA7B-4262-B922-041542931DDF}"/>
          </ac:grpSpMkLst>
        </pc:grpChg>
        <pc:picChg chg="add">
          <ac:chgData name="Πέρρης Ιωάννης" userId="S::ioan.perris@mc-class.gr::de42f41c-5c12-4c8e-839a-db809440c0e2" providerId="AD" clId="Web-{E109AFE7-5FFF-3707-6F48-F0D0E3462577}" dt="2024-04-15T12:29:05.764" v="0"/>
          <ac:picMkLst>
            <pc:docMk/>
            <pc:sldMk cId="761292231" sldId="263"/>
            <ac:picMk id="5" creationId="{E75AE355-89E0-42B3-401D-DD960B7D3D2B}"/>
          </ac:picMkLst>
        </pc:picChg>
      </pc:sldChg>
      <pc:sldChg chg="mod">
        <pc:chgData name="Πέρρης Ιωάννης" userId="S::ioan.perris@mc-class.gr::de42f41c-5c12-4c8e-839a-db809440c0e2" providerId="AD" clId="Web-{E109AFE7-5FFF-3707-6F48-F0D0E3462577}" dt="2024-04-15T12:35:55.560" v="7"/>
        <pc:sldMkLst>
          <pc:docMk/>
          <pc:sldMk cId="1228577535" sldId="264"/>
        </pc:sldMkLst>
      </pc:sldChg>
      <pc:sldChg chg="mod">
        <pc:chgData name="Πέρρης Ιωάννης" userId="S::ioan.perris@mc-class.gr::de42f41c-5c12-4c8e-839a-db809440c0e2" providerId="AD" clId="Web-{E109AFE7-5FFF-3707-6F48-F0D0E3462577}" dt="2024-04-15T12:35:55.560" v="7"/>
        <pc:sldMkLst>
          <pc:docMk/>
          <pc:sldMk cId="2650568369" sldId="265"/>
        </pc:sldMkLst>
      </pc:sldChg>
      <pc:sldChg chg="mod">
        <pc:chgData name="Πέρρης Ιωάννης" userId="S::ioan.perris@mc-class.gr::de42f41c-5c12-4c8e-839a-db809440c0e2" providerId="AD" clId="Web-{E109AFE7-5FFF-3707-6F48-F0D0E3462577}" dt="2024-04-15T12:35:55.560" v="7"/>
        <pc:sldMkLst>
          <pc:docMk/>
          <pc:sldMk cId="4006237098" sldId="266"/>
        </pc:sldMkLst>
      </pc:sldChg>
      <pc:sldChg chg="mod">
        <pc:chgData name="Πέρρης Ιωάννης" userId="S::ioan.perris@mc-class.gr::de42f41c-5c12-4c8e-839a-db809440c0e2" providerId="AD" clId="Web-{E109AFE7-5FFF-3707-6F48-F0D0E3462577}" dt="2024-04-15T12:35:55.560" v="7"/>
        <pc:sldMkLst>
          <pc:docMk/>
          <pc:sldMk cId="884267655" sldId="267"/>
        </pc:sldMkLst>
      </pc:sldChg>
      <pc:sldMasterChg chg="mod setBg modSldLayout">
        <pc:chgData name="Πέρρης Ιωάννης" userId="S::ioan.perris@mc-class.gr::de42f41c-5c12-4c8e-839a-db809440c0e2" providerId="AD" clId="Web-{E109AFE7-5FFF-3707-6F48-F0D0E3462577}" dt="2024-04-15T12:35:55.560" v="7"/>
        <pc:sldMasterMkLst>
          <pc:docMk/>
          <pc:sldMasterMk cId="0" sldId="2147483648"/>
        </pc:sldMasterMkLst>
        <pc:sldLayoutChg chg="mod setFolMasterObjs">
          <pc:chgData name="Πέρρης Ιωάννης" userId="S::ioan.perris@mc-class.gr::de42f41c-5c12-4c8e-839a-db809440c0e2" providerId="AD" clId="Web-{E109AFE7-5FFF-3707-6F48-F0D0E3462577}" dt="2024-04-15T12:35:55.560" v="7"/>
          <pc:sldLayoutMkLst>
            <pc:docMk/>
            <pc:sldMasterMk cId="0" sldId="2147483648"/>
            <pc:sldLayoutMk cId="0" sldId="2147483649"/>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0"/>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1"/>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2"/>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3"/>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4"/>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5"/>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6"/>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7"/>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8"/>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9"/>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0"/>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1"/>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3"/>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6"/>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7"/>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8"/>
          </pc:sldLayoutMkLst>
        </pc:sldLayoutChg>
      </pc:sldMasterChg>
    </pc:docChg>
  </pc:docChgLst>
</pc:chgInfo>
</file>

<file path=ppt/media/hdphoto1.wdp>
</file>

<file path=ppt/media/image1.png>
</file>

<file path=ppt/media/image2.jpeg>
</file>

<file path=ppt/media/image3.jpe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l-GR"/>
          </a:p>
        </p:txBody>
      </p:sp>
      <p:sp>
        <p:nvSpPr>
          <p:cNvPr id="3" name="Θέση ημερομηνίας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28EA69-4F73-453A-9F92-B893B925ACDD}" type="datetimeFigureOut">
              <a:rPr lang="el-GR" smtClean="0"/>
              <a:t>17/11/2024</a:t>
            </a:fld>
            <a:endParaRPr lang="el-GR"/>
          </a:p>
        </p:txBody>
      </p:sp>
      <p:sp>
        <p:nvSpPr>
          <p:cNvPr id="4" name="Θέση εικόνας διαφάνειας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l-GR"/>
          </a:p>
        </p:txBody>
      </p:sp>
      <p:sp>
        <p:nvSpPr>
          <p:cNvPr id="5" name="Θέση σημειώσεων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6" name="Θέση υποσέλιδου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a:p>
        </p:txBody>
      </p:sp>
      <p:sp>
        <p:nvSpPr>
          <p:cNvPr id="7" name="Θέση αριθμού διαφάνειας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E25831-EC0A-4140-91D6-9235CCCA88D6}" type="slidenum">
              <a:rPr lang="el-GR" smtClean="0"/>
              <a:t>‹#›</a:t>
            </a:fld>
            <a:endParaRPr lang="el-GR"/>
          </a:p>
        </p:txBody>
      </p:sp>
    </p:spTree>
    <p:extLst>
      <p:ext uri="{BB962C8B-B14F-4D97-AF65-F5344CB8AC3E}">
        <p14:creationId xmlns:p14="http://schemas.microsoft.com/office/powerpoint/2010/main" val="36914350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E25831-EC0A-4140-91D6-9235CCCA88D6}" type="slidenum">
              <a:rPr lang="el-GR" smtClean="0"/>
              <a:t>7</a:t>
            </a:fld>
            <a:endParaRPr lang="el-GR"/>
          </a:p>
        </p:txBody>
      </p:sp>
    </p:spTree>
    <p:extLst>
      <p:ext uri="{BB962C8B-B14F-4D97-AF65-F5344CB8AC3E}">
        <p14:creationId xmlns:p14="http://schemas.microsoft.com/office/powerpoint/2010/main" val="2915821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E25831-EC0A-4140-91D6-9235CCCA88D6}" type="slidenum">
              <a:rPr lang="el-GR" smtClean="0"/>
              <a:t>11</a:t>
            </a:fld>
            <a:endParaRPr lang="el-GR"/>
          </a:p>
        </p:txBody>
      </p:sp>
    </p:spTree>
    <p:extLst>
      <p:ext uri="{BB962C8B-B14F-4D97-AF65-F5344CB8AC3E}">
        <p14:creationId xmlns:p14="http://schemas.microsoft.com/office/powerpoint/2010/main" val="35722421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Διαφάνεια τίτλου">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DFBBC488-0F1A-4FC4-3571-33C228F5B8B5}"/>
              </a:ext>
            </a:extLst>
          </p:cNvPr>
          <p:cNvSpPr>
            <a:spLocks noGrp="1"/>
          </p:cNvSpPr>
          <p:nvPr>
            <p:ph type="ctrTitle"/>
          </p:nvPr>
        </p:nvSpPr>
        <p:spPr>
          <a:xfrm>
            <a:off x="1524000" y="1122363"/>
            <a:ext cx="9144000" cy="2387600"/>
          </a:xfrm>
        </p:spPr>
        <p:txBody>
          <a:bodyPr anchor="b"/>
          <a:lstStyle>
            <a:lvl1pPr algn="ctr">
              <a:defRPr sz="6000"/>
            </a:lvl1pPr>
          </a:lstStyle>
          <a:p>
            <a:r>
              <a:rPr lang="el-GR"/>
              <a:t>Κάντε κλικ για να επεξεργαστείτε τον τίτλο υποδείγματος</a:t>
            </a:r>
          </a:p>
        </p:txBody>
      </p:sp>
      <p:sp>
        <p:nvSpPr>
          <p:cNvPr id="3" name="Υπότιτλος 2">
            <a:extLst>
              <a:ext uri="{FF2B5EF4-FFF2-40B4-BE49-F238E27FC236}">
                <a16:creationId xmlns:a16="http://schemas.microsoft.com/office/drawing/2014/main" id="{EAACBE72-1050-1172-B764-E689B6704F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a:t>Κάντε κλικ για να επεξεργαστείτε τον υπότιτλο του υποδείγματος</a:t>
            </a:r>
          </a:p>
        </p:txBody>
      </p:sp>
      <p:sp>
        <p:nvSpPr>
          <p:cNvPr id="4" name="Θέση ημερομηνίας 3">
            <a:extLst>
              <a:ext uri="{FF2B5EF4-FFF2-40B4-BE49-F238E27FC236}">
                <a16:creationId xmlns:a16="http://schemas.microsoft.com/office/drawing/2014/main" id="{DD586AB3-D0D1-6ABE-1FD4-7166F718D84B}"/>
              </a:ext>
            </a:extLst>
          </p:cNvPr>
          <p:cNvSpPr>
            <a:spLocks noGrp="1"/>
          </p:cNvSpPr>
          <p:nvPr>
            <p:ph type="dt" sz="half" idx="10"/>
          </p:nvPr>
        </p:nvSpPr>
        <p:spPr/>
        <p:txBody>
          <a:bodyPr/>
          <a:lstStyle/>
          <a:p>
            <a:fld id="{48A87A34-81AB-432B-8DAE-1953F412C126}" type="datetimeFigureOut">
              <a:rPr lang="en-US" smtClean="0"/>
              <a:t>11/17/2024</a:t>
            </a:fld>
            <a:endParaRPr lang="en-US"/>
          </a:p>
        </p:txBody>
      </p:sp>
      <p:sp>
        <p:nvSpPr>
          <p:cNvPr id="5" name="Θέση υποσέλιδου 4">
            <a:extLst>
              <a:ext uri="{FF2B5EF4-FFF2-40B4-BE49-F238E27FC236}">
                <a16:creationId xmlns:a16="http://schemas.microsoft.com/office/drawing/2014/main" id="{8E1E414E-418D-823B-BCA9-54AA6FFEF175}"/>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8B920973-1C20-8E96-3E87-BE92A94C342C}"/>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456587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Τίτλος και Κατακόρυφο κεί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4F8A9B08-9BC6-AB28-E15D-B8D323EEAA58}"/>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B0EE7451-CC4D-04BD-2D7B-A3F95D143351}"/>
              </a:ext>
            </a:extLst>
          </p:cNvPr>
          <p:cNvSpPr>
            <a:spLocks noGrp="1"/>
          </p:cNvSpPr>
          <p:nvPr>
            <p:ph type="body" orient="vert" idx="1"/>
          </p:nvPr>
        </p:nvSpPr>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9BCCF943-6110-BEBA-9B96-DA73AF52D477}"/>
              </a:ext>
            </a:extLst>
          </p:cNvPr>
          <p:cNvSpPr>
            <a:spLocks noGrp="1"/>
          </p:cNvSpPr>
          <p:nvPr>
            <p:ph type="dt" sz="half" idx="10"/>
          </p:nvPr>
        </p:nvSpPr>
        <p:spPr/>
        <p:txBody>
          <a:bodyPr/>
          <a:lstStyle/>
          <a:p>
            <a:fld id="{48A87A34-81AB-432B-8DAE-1953F412C126}" type="datetimeFigureOut">
              <a:rPr lang="en-US" smtClean="0"/>
              <a:t>11/17/2024</a:t>
            </a:fld>
            <a:endParaRPr lang="en-US"/>
          </a:p>
        </p:txBody>
      </p:sp>
      <p:sp>
        <p:nvSpPr>
          <p:cNvPr id="5" name="Θέση υποσέλιδου 4">
            <a:extLst>
              <a:ext uri="{FF2B5EF4-FFF2-40B4-BE49-F238E27FC236}">
                <a16:creationId xmlns:a16="http://schemas.microsoft.com/office/drawing/2014/main" id="{97013681-C8C6-FC93-E090-A536AA823979}"/>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3B917F66-9AA0-A28C-7F64-807D40FEEF05}"/>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3821151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Κατακόρυφος τίτλος και Κείμενο">
    <p:spTree>
      <p:nvGrpSpPr>
        <p:cNvPr id="1" name=""/>
        <p:cNvGrpSpPr/>
        <p:nvPr/>
      </p:nvGrpSpPr>
      <p:grpSpPr>
        <a:xfrm>
          <a:off x="0" y="0"/>
          <a:ext cx="0" cy="0"/>
          <a:chOff x="0" y="0"/>
          <a:chExt cx="0" cy="0"/>
        </a:xfrm>
      </p:grpSpPr>
      <p:sp>
        <p:nvSpPr>
          <p:cNvPr id="2" name="Κατακόρυφος τίτλος 1">
            <a:extLst>
              <a:ext uri="{FF2B5EF4-FFF2-40B4-BE49-F238E27FC236}">
                <a16:creationId xmlns:a16="http://schemas.microsoft.com/office/drawing/2014/main" id="{986E767B-D511-0491-FF46-11783DCD768F}"/>
              </a:ext>
            </a:extLst>
          </p:cNvPr>
          <p:cNvSpPr>
            <a:spLocks noGrp="1"/>
          </p:cNvSpPr>
          <p:nvPr>
            <p:ph type="title" orient="vert"/>
          </p:nvPr>
        </p:nvSpPr>
        <p:spPr>
          <a:xfrm>
            <a:off x="8724900" y="365125"/>
            <a:ext cx="2628900" cy="5811838"/>
          </a:xfrm>
        </p:spPr>
        <p:txBody>
          <a:bodyPr vert="eaVert"/>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0B3F4E29-AED2-1A93-0E9D-0771DCB63096}"/>
              </a:ext>
            </a:extLst>
          </p:cNvPr>
          <p:cNvSpPr>
            <a:spLocks noGrp="1"/>
          </p:cNvSpPr>
          <p:nvPr>
            <p:ph type="body" orient="vert" idx="1"/>
          </p:nvPr>
        </p:nvSpPr>
        <p:spPr>
          <a:xfrm>
            <a:off x="838200" y="365125"/>
            <a:ext cx="7734300" cy="5811838"/>
          </a:xfrm>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538DA673-E7A6-5FFA-ABA0-02F41D2AE5C7}"/>
              </a:ext>
            </a:extLst>
          </p:cNvPr>
          <p:cNvSpPr>
            <a:spLocks noGrp="1"/>
          </p:cNvSpPr>
          <p:nvPr>
            <p:ph type="dt" sz="half" idx="10"/>
          </p:nvPr>
        </p:nvSpPr>
        <p:spPr/>
        <p:txBody>
          <a:bodyPr/>
          <a:lstStyle/>
          <a:p>
            <a:fld id="{48A87A34-81AB-432B-8DAE-1953F412C126}" type="datetimeFigureOut">
              <a:rPr lang="en-US" smtClean="0"/>
              <a:t>11/17/2024</a:t>
            </a:fld>
            <a:endParaRPr lang="en-US"/>
          </a:p>
        </p:txBody>
      </p:sp>
      <p:sp>
        <p:nvSpPr>
          <p:cNvPr id="5" name="Θέση υποσέλιδου 4">
            <a:extLst>
              <a:ext uri="{FF2B5EF4-FFF2-40B4-BE49-F238E27FC236}">
                <a16:creationId xmlns:a16="http://schemas.microsoft.com/office/drawing/2014/main" id="{7FCE5D8A-C80D-6B4C-8036-54BD966D5940}"/>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B54B5894-676B-82D5-E535-BD2D2FB1CF44}"/>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554520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Τίτλος και περιεχό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A7CFF816-FC0A-BC72-493B-58930C601956}"/>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5752BDF8-C4BE-2FD5-0127-C2B133CB1B1D}"/>
              </a:ext>
            </a:extLst>
          </p:cNvPr>
          <p:cNvSpPr>
            <a:spLocks noGrp="1"/>
          </p:cNvSpPr>
          <p:nvPr>
            <p:ph idx="1"/>
          </p:nvPr>
        </p:nvSpPr>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E066C0BA-687A-3EC8-DD2C-13B18F0E0F09}"/>
              </a:ext>
            </a:extLst>
          </p:cNvPr>
          <p:cNvSpPr>
            <a:spLocks noGrp="1"/>
          </p:cNvSpPr>
          <p:nvPr>
            <p:ph type="dt" sz="half" idx="10"/>
          </p:nvPr>
        </p:nvSpPr>
        <p:spPr/>
        <p:txBody>
          <a:bodyPr/>
          <a:lstStyle/>
          <a:p>
            <a:fld id="{48A87A34-81AB-432B-8DAE-1953F412C126}" type="datetimeFigureOut">
              <a:rPr lang="en-US" smtClean="0"/>
              <a:t>11/17/2024</a:t>
            </a:fld>
            <a:endParaRPr lang="en-US"/>
          </a:p>
        </p:txBody>
      </p:sp>
      <p:sp>
        <p:nvSpPr>
          <p:cNvPr id="5" name="Θέση υποσέλιδου 4">
            <a:extLst>
              <a:ext uri="{FF2B5EF4-FFF2-40B4-BE49-F238E27FC236}">
                <a16:creationId xmlns:a16="http://schemas.microsoft.com/office/drawing/2014/main" id="{6709DC7D-4219-0311-E98B-7BA3C54CE69A}"/>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B389B241-E271-F738-F395-B5EFE8E638E6}"/>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852786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Κεφαλίδα ενότητα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1A71CE1-28B0-2909-81FB-357FFA7EFABD}"/>
              </a:ext>
            </a:extLst>
          </p:cNvPr>
          <p:cNvSpPr>
            <a:spLocks noGrp="1"/>
          </p:cNvSpPr>
          <p:nvPr>
            <p:ph type="title"/>
          </p:nvPr>
        </p:nvSpPr>
        <p:spPr>
          <a:xfrm>
            <a:off x="831850" y="1709738"/>
            <a:ext cx="10515600" cy="2852737"/>
          </a:xfrm>
        </p:spPr>
        <p:txBody>
          <a:bodyPr anchor="b"/>
          <a:lstStyle>
            <a:lvl1pPr>
              <a:defRPr sz="6000"/>
            </a:lvl1p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30797EB6-C639-84AA-4FEC-99AD9FF1ADC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l-GR"/>
              <a:t>Στυλ κειμένου υποδείγματος</a:t>
            </a:r>
          </a:p>
        </p:txBody>
      </p:sp>
      <p:sp>
        <p:nvSpPr>
          <p:cNvPr id="4" name="Θέση ημερομηνίας 3">
            <a:extLst>
              <a:ext uri="{FF2B5EF4-FFF2-40B4-BE49-F238E27FC236}">
                <a16:creationId xmlns:a16="http://schemas.microsoft.com/office/drawing/2014/main" id="{DB00FCCB-D2FF-1CF6-73F5-EC5C3DA11E52}"/>
              </a:ext>
            </a:extLst>
          </p:cNvPr>
          <p:cNvSpPr>
            <a:spLocks noGrp="1"/>
          </p:cNvSpPr>
          <p:nvPr>
            <p:ph type="dt" sz="half" idx="10"/>
          </p:nvPr>
        </p:nvSpPr>
        <p:spPr/>
        <p:txBody>
          <a:bodyPr/>
          <a:lstStyle/>
          <a:p>
            <a:fld id="{48A87A34-81AB-432B-8DAE-1953F412C126}" type="datetimeFigureOut">
              <a:rPr lang="en-US" smtClean="0"/>
              <a:t>11/17/2024</a:t>
            </a:fld>
            <a:endParaRPr lang="en-US"/>
          </a:p>
        </p:txBody>
      </p:sp>
      <p:sp>
        <p:nvSpPr>
          <p:cNvPr id="5" name="Θέση υποσέλιδου 4">
            <a:extLst>
              <a:ext uri="{FF2B5EF4-FFF2-40B4-BE49-F238E27FC236}">
                <a16:creationId xmlns:a16="http://schemas.microsoft.com/office/drawing/2014/main" id="{984E1BD3-A315-9A56-B0E6-233B51CF29EE}"/>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C6D1C4FA-1594-D7AF-42D9-13354ACF4807}"/>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916802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Δύο περιεχόμεν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81FB5885-39B3-D417-FFAF-56DF6FC2914B}"/>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2B9DF22B-818C-0AA5-1784-4485D2D9AEE3}"/>
              </a:ext>
            </a:extLst>
          </p:cNvPr>
          <p:cNvSpPr>
            <a:spLocks noGrp="1"/>
          </p:cNvSpPr>
          <p:nvPr>
            <p:ph sz="half" idx="1"/>
          </p:nvPr>
        </p:nvSpPr>
        <p:spPr>
          <a:xfrm>
            <a:off x="838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περιεχομένου 3">
            <a:extLst>
              <a:ext uri="{FF2B5EF4-FFF2-40B4-BE49-F238E27FC236}">
                <a16:creationId xmlns:a16="http://schemas.microsoft.com/office/drawing/2014/main" id="{64E2CC0E-85AD-65AD-8D68-E068167491FD}"/>
              </a:ext>
            </a:extLst>
          </p:cNvPr>
          <p:cNvSpPr>
            <a:spLocks noGrp="1"/>
          </p:cNvSpPr>
          <p:nvPr>
            <p:ph sz="half" idx="2"/>
          </p:nvPr>
        </p:nvSpPr>
        <p:spPr>
          <a:xfrm>
            <a:off x="6172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ημερομηνίας 4">
            <a:extLst>
              <a:ext uri="{FF2B5EF4-FFF2-40B4-BE49-F238E27FC236}">
                <a16:creationId xmlns:a16="http://schemas.microsoft.com/office/drawing/2014/main" id="{ED9BD192-00BD-7B8D-CD32-1C6C1E5FDE39}"/>
              </a:ext>
            </a:extLst>
          </p:cNvPr>
          <p:cNvSpPr>
            <a:spLocks noGrp="1"/>
          </p:cNvSpPr>
          <p:nvPr>
            <p:ph type="dt" sz="half" idx="10"/>
          </p:nvPr>
        </p:nvSpPr>
        <p:spPr/>
        <p:txBody>
          <a:bodyPr/>
          <a:lstStyle/>
          <a:p>
            <a:fld id="{48A87A34-81AB-432B-8DAE-1953F412C126}" type="datetimeFigureOut">
              <a:rPr lang="en-US" smtClean="0"/>
              <a:t>11/17/2024</a:t>
            </a:fld>
            <a:endParaRPr lang="en-US"/>
          </a:p>
        </p:txBody>
      </p:sp>
      <p:sp>
        <p:nvSpPr>
          <p:cNvPr id="6" name="Θέση υποσέλιδου 5">
            <a:extLst>
              <a:ext uri="{FF2B5EF4-FFF2-40B4-BE49-F238E27FC236}">
                <a16:creationId xmlns:a16="http://schemas.microsoft.com/office/drawing/2014/main" id="{61B6CC3A-6FE2-DCC2-5FBB-000B2F18FD8D}"/>
              </a:ext>
            </a:extLst>
          </p:cNvPr>
          <p:cNvSpPr>
            <a:spLocks noGrp="1"/>
          </p:cNvSpPr>
          <p:nvPr>
            <p:ph type="ftr" sz="quarter" idx="11"/>
          </p:nvPr>
        </p:nvSpPr>
        <p:spPr/>
        <p:txBody>
          <a:bodyPr/>
          <a:lstStyle/>
          <a:p>
            <a:endParaRPr lang="en-US"/>
          </a:p>
        </p:txBody>
      </p:sp>
      <p:sp>
        <p:nvSpPr>
          <p:cNvPr id="7" name="Θέση αριθμού διαφάνειας 6">
            <a:extLst>
              <a:ext uri="{FF2B5EF4-FFF2-40B4-BE49-F238E27FC236}">
                <a16:creationId xmlns:a16="http://schemas.microsoft.com/office/drawing/2014/main" id="{F8BDAE3B-8D60-A6D6-7413-987B27121587}"/>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787049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Σύγκριση">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49BD55F-A004-47C7-BC15-AD25836EF3EF}"/>
              </a:ext>
            </a:extLst>
          </p:cNvPr>
          <p:cNvSpPr>
            <a:spLocks noGrp="1"/>
          </p:cNvSpPr>
          <p:nvPr>
            <p:ph type="title"/>
          </p:nvPr>
        </p:nvSpPr>
        <p:spPr>
          <a:xfrm>
            <a:off x="839788" y="365125"/>
            <a:ext cx="10515600" cy="1325563"/>
          </a:xfrm>
        </p:spPr>
        <p:txBody>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FAE3AA2A-0374-26DB-B7CE-559A5574D6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4" name="Θέση περιεχομένου 3">
            <a:extLst>
              <a:ext uri="{FF2B5EF4-FFF2-40B4-BE49-F238E27FC236}">
                <a16:creationId xmlns:a16="http://schemas.microsoft.com/office/drawing/2014/main" id="{D5313E34-8006-1621-D6AD-4DF21BCF7BCF}"/>
              </a:ext>
            </a:extLst>
          </p:cNvPr>
          <p:cNvSpPr>
            <a:spLocks noGrp="1"/>
          </p:cNvSpPr>
          <p:nvPr>
            <p:ph sz="half" idx="2"/>
          </p:nvPr>
        </p:nvSpPr>
        <p:spPr>
          <a:xfrm>
            <a:off x="839788" y="2505075"/>
            <a:ext cx="5157787"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κειμένου 4">
            <a:extLst>
              <a:ext uri="{FF2B5EF4-FFF2-40B4-BE49-F238E27FC236}">
                <a16:creationId xmlns:a16="http://schemas.microsoft.com/office/drawing/2014/main" id="{2AD94F1F-426D-66F4-83DE-32303022D3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6" name="Θέση περιεχομένου 5">
            <a:extLst>
              <a:ext uri="{FF2B5EF4-FFF2-40B4-BE49-F238E27FC236}">
                <a16:creationId xmlns:a16="http://schemas.microsoft.com/office/drawing/2014/main" id="{FE0F6A50-5E20-5BD0-A1A9-E0F05852E948}"/>
              </a:ext>
            </a:extLst>
          </p:cNvPr>
          <p:cNvSpPr>
            <a:spLocks noGrp="1"/>
          </p:cNvSpPr>
          <p:nvPr>
            <p:ph sz="quarter" idx="4"/>
          </p:nvPr>
        </p:nvSpPr>
        <p:spPr>
          <a:xfrm>
            <a:off x="6172200" y="2505075"/>
            <a:ext cx="5183188"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7" name="Θέση ημερομηνίας 6">
            <a:extLst>
              <a:ext uri="{FF2B5EF4-FFF2-40B4-BE49-F238E27FC236}">
                <a16:creationId xmlns:a16="http://schemas.microsoft.com/office/drawing/2014/main" id="{A3DB163A-5764-BFFB-6EB9-8A4000B627A1}"/>
              </a:ext>
            </a:extLst>
          </p:cNvPr>
          <p:cNvSpPr>
            <a:spLocks noGrp="1"/>
          </p:cNvSpPr>
          <p:nvPr>
            <p:ph type="dt" sz="half" idx="10"/>
          </p:nvPr>
        </p:nvSpPr>
        <p:spPr/>
        <p:txBody>
          <a:bodyPr/>
          <a:lstStyle/>
          <a:p>
            <a:fld id="{48A87A34-81AB-432B-8DAE-1953F412C126}" type="datetimeFigureOut">
              <a:rPr lang="en-US" smtClean="0"/>
              <a:t>11/17/2024</a:t>
            </a:fld>
            <a:endParaRPr lang="en-US"/>
          </a:p>
        </p:txBody>
      </p:sp>
      <p:sp>
        <p:nvSpPr>
          <p:cNvPr id="8" name="Θέση υποσέλιδου 7">
            <a:extLst>
              <a:ext uri="{FF2B5EF4-FFF2-40B4-BE49-F238E27FC236}">
                <a16:creationId xmlns:a16="http://schemas.microsoft.com/office/drawing/2014/main" id="{EDD6C0BF-B25F-D4EF-1E46-A5236EBDB1C3}"/>
              </a:ext>
            </a:extLst>
          </p:cNvPr>
          <p:cNvSpPr>
            <a:spLocks noGrp="1"/>
          </p:cNvSpPr>
          <p:nvPr>
            <p:ph type="ftr" sz="quarter" idx="11"/>
          </p:nvPr>
        </p:nvSpPr>
        <p:spPr/>
        <p:txBody>
          <a:bodyPr/>
          <a:lstStyle/>
          <a:p>
            <a:endParaRPr lang="en-US"/>
          </a:p>
        </p:txBody>
      </p:sp>
      <p:sp>
        <p:nvSpPr>
          <p:cNvPr id="9" name="Θέση αριθμού διαφάνειας 8">
            <a:extLst>
              <a:ext uri="{FF2B5EF4-FFF2-40B4-BE49-F238E27FC236}">
                <a16:creationId xmlns:a16="http://schemas.microsoft.com/office/drawing/2014/main" id="{8014B770-672B-7108-50F2-B7197864B891}"/>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704976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Μόνο τίτλο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36A37FF1-62BD-D422-874D-632650D4EE07}"/>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ημερομηνίας 2">
            <a:extLst>
              <a:ext uri="{FF2B5EF4-FFF2-40B4-BE49-F238E27FC236}">
                <a16:creationId xmlns:a16="http://schemas.microsoft.com/office/drawing/2014/main" id="{C56D0EB2-020D-8951-0C3A-A76F48DC1BEC}"/>
              </a:ext>
            </a:extLst>
          </p:cNvPr>
          <p:cNvSpPr>
            <a:spLocks noGrp="1"/>
          </p:cNvSpPr>
          <p:nvPr>
            <p:ph type="dt" sz="half" idx="10"/>
          </p:nvPr>
        </p:nvSpPr>
        <p:spPr/>
        <p:txBody>
          <a:bodyPr/>
          <a:lstStyle/>
          <a:p>
            <a:fld id="{48A87A34-81AB-432B-8DAE-1953F412C126}" type="datetimeFigureOut">
              <a:rPr lang="en-US" smtClean="0"/>
              <a:t>11/17/2024</a:t>
            </a:fld>
            <a:endParaRPr lang="en-US"/>
          </a:p>
        </p:txBody>
      </p:sp>
      <p:sp>
        <p:nvSpPr>
          <p:cNvPr id="4" name="Θέση υποσέλιδου 3">
            <a:extLst>
              <a:ext uri="{FF2B5EF4-FFF2-40B4-BE49-F238E27FC236}">
                <a16:creationId xmlns:a16="http://schemas.microsoft.com/office/drawing/2014/main" id="{3E099124-E9AC-8C39-CF00-99F603BC1CCE}"/>
              </a:ext>
            </a:extLst>
          </p:cNvPr>
          <p:cNvSpPr>
            <a:spLocks noGrp="1"/>
          </p:cNvSpPr>
          <p:nvPr>
            <p:ph type="ftr" sz="quarter" idx="11"/>
          </p:nvPr>
        </p:nvSpPr>
        <p:spPr/>
        <p:txBody>
          <a:bodyPr/>
          <a:lstStyle/>
          <a:p>
            <a:endParaRPr lang="en-US"/>
          </a:p>
        </p:txBody>
      </p:sp>
      <p:sp>
        <p:nvSpPr>
          <p:cNvPr id="5" name="Θέση αριθμού διαφάνειας 4">
            <a:extLst>
              <a:ext uri="{FF2B5EF4-FFF2-40B4-BE49-F238E27FC236}">
                <a16:creationId xmlns:a16="http://schemas.microsoft.com/office/drawing/2014/main" id="{D841A0B5-F27C-5308-7617-0581334F199D}"/>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237909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Κενό">
    <p:spTree>
      <p:nvGrpSpPr>
        <p:cNvPr id="1" name=""/>
        <p:cNvGrpSpPr/>
        <p:nvPr/>
      </p:nvGrpSpPr>
      <p:grpSpPr>
        <a:xfrm>
          <a:off x="0" y="0"/>
          <a:ext cx="0" cy="0"/>
          <a:chOff x="0" y="0"/>
          <a:chExt cx="0" cy="0"/>
        </a:xfrm>
      </p:grpSpPr>
      <p:sp>
        <p:nvSpPr>
          <p:cNvPr id="2" name="Θέση ημερομηνίας 1">
            <a:extLst>
              <a:ext uri="{FF2B5EF4-FFF2-40B4-BE49-F238E27FC236}">
                <a16:creationId xmlns:a16="http://schemas.microsoft.com/office/drawing/2014/main" id="{F8E6AD18-EF87-3A2E-59BF-82222B7F4120}"/>
              </a:ext>
            </a:extLst>
          </p:cNvPr>
          <p:cNvSpPr>
            <a:spLocks noGrp="1"/>
          </p:cNvSpPr>
          <p:nvPr>
            <p:ph type="dt" sz="half" idx="10"/>
          </p:nvPr>
        </p:nvSpPr>
        <p:spPr/>
        <p:txBody>
          <a:bodyPr/>
          <a:lstStyle/>
          <a:p>
            <a:fld id="{48A87A34-81AB-432B-8DAE-1953F412C126}" type="datetimeFigureOut">
              <a:rPr lang="en-US" smtClean="0"/>
              <a:t>11/17/2024</a:t>
            </a:fld>
            <a:endParaRPr lang="en-US"/>
          </a:p>
        </p:txBody>
      </p:sp>
      <p:sp>
        <p:nvSpPr>
          <p:cNvPr id="3" name="Θέση υποσέλιδου 2">
            <a:extLst>
              <a:ext uri="{FF2B5EF4-FFF2-40B4-BE49-F238E27FC236}">
                <a16:creationId xmlns:a16="http://schemas.microsoft.com/office/drawing/2014/main" id="{F15ACD59-C5EC-4CFC-F391-9B5EBCF57AE7}"/>
              </a:ext>
            </a:extLst>
          </p:cNvPr>
          <p:cNvSpPr>
            <a:spLocks noGrp="1"/>
          </p:cNvSpPr>
          <p:nvPr>
            <p:ph type="ftr" sz="quarter" idx="11"/>
          </p:nvPr>
        </p:nvSpPr>
        <p:spPr/>
        <p:txBody>
          <a:bodyPr/>
          <a:lstStyle/>
          <a:p>
            <a:endParaRPr lang="en-US"/>
          </a:p>
        </p:txBody>
      </p:sp>
      <p:sp>
        <p:nvSpPr>
          <p:cNvPr id="4" name="Θέση αριθμού διαφάνειας 3">
            <a:extLst>
              <a:ext uri="{FF2B5EF4-FFF2-40B4-BE49-F238E27FC236}">
                <a16:creationId xmlns:a16="http://schemas.microsoft.com/office/drawing/2014/main" id="{7722B8A1-FBED-48D3-F1EF-4544AC4E3A05}"/>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707302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Περιεχόμενο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E7F67F8-0D72-C1FE-AEBC-D986756CF329}"/>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4260049D-CD83-AA0D-B4C0-AB06515022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κειμένου 3">
            <a:extLst>
              <a:ext uri="{FF2B5EF4-FFF2-40B4-BE49-F238E27FC236}">
                <a16:creationId xmlns:a16="http://schemas.microsoft.com/office/drawing/2014/main" id="{AD10FB08-6F94-E4B8-C33F-8D0D36C919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A469CD37-653C-C4A3-B2B6-FBEAE091AA83}"/>
              </a:ext>
            </a:extLst>
          </p:cNvPr>
          <p:cNvSpPr>
            <a:spLocks noGrp="1"/>
          </p:cNvSpPr>
          <p:nvPr>
            <p:ph type="dt" sz="half" idx="10"/>
          </p:nvPr>
        </p:nvSpPr>
        <p:spPr/>
        <p:txBody>
          <a:bodyPr/>
          <a:lstStyle/>
          <a:p>
            <a:fld id="{48A87A34-81AB-432B-8DAE-1953F412C126}" type="datetimeFigureOut">
              <a:rPr lang="en-US" smtClean="0"/>
              <a:t>11/17/2024</a:t>
            </a:fld>
            <a:endParaRPr lang="en-US"/>
          </a:p>
        </p:txBody>
      </p:sp>
      <p:sp>
        <p:nvSpPr>
          <p:cNvPr id="6" name="Θέση υποσέλιδου 5">
            <a:extLst>
              <a:ext uri="{FF2B5EF4-FFF2-40B4-BE49-F238E27FC236}">
                <a16:creationId xmlns:a16="http://schemas.microsoft.com/office/drawing/2014/main" id="{6853ABF1-418E-DEDB-F85E-B19D58364E3D}"/>
              </a:ext>
            </a:extLst>
          </p:cNvPr>
          <p:cNvSpPr>
            <a:spLocks noGrp="1"/>
          </p:cNvSpPr>
          <p:nvPr>
            <p:ph type="ftr" sz="quarter" idx="11"/>
          </p:nvPr>
        </p:nvSpPr>
        <p:spPr/>
        <p:txBody>
          <a:bodyPr/>
          <a:lstStyle/>
          <a:p>
            <a:endParaRPr lang="en-US"/>
          </a:p>
        </p:txBody>
      </p:sp>
      <p:sp>
        <p:nvSpPr>
          <p:cNvPr id="7" name="Θέση αριθμού διαφάνειας 6">
            <a:extLst>
              <a:ext uri="{FF2B5EF4-FFF2-40B4-BE49-F238E27FC236}">
                <a16:creationId xmlns:a16="http://schemas.microsoft.com/office/drawing/2014/main" id="{E09D8E51-B2C9-9E30-7C26-459537F4B494}"/>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221939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Εικόνα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23A7AC7F-907D-2E71-868F-31D9E0F22C09}"/>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εικόνας 2">
            <a:extLst>
              <a:ext uri="{FF2B5EF4-FFF2-40B4-BE49-F238E27FC236}">
                <a16:creationId xmlns:a16="http://schemas.microsoft.com/office/drawing/2014/main" id="{F5976A5D-8104-5B5E-CCDD-C2DA70592D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l-GR"/>
          </a:p>
        </p:txBody>
      </p:sp>
      <p:sp>
        <p:nvSpPr>
          <p:cNvPr id="4" name="Θέση κειμένου 3">
            <a:extLst>
              <a:ext uri="{FF2B5EF4-FFF2-40B4-BE49-F238E27FC236}">
                <a16:creationId xmlns:a16="http://schemas.microsoft.com/office/drawing/2014/main" id="{B77D5D43-56EE-0D78-D834-076960E211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F10FC87F-992C-0F91-EC37-BDEAF104AE71}"/>
              </a:ext>
            </a:extLst>
          </p:cNvPr>
          <p:cNvSpPr>
            <a:spLocks noGrp="1"/>
          </p:cNvSpPr>
          <p:nvPr>
            <p:ph type="dt" sz="half" idx="10"/>
          </p:nvPr>
        </p:nvSpPr>
        <p:spPr/>
        <p:txBody>
          <a:bodyPr/>
          <a:lstStyle/>
          <a:p>
            <a:fld id="{48A87A34-81AB-432B-8DAE-1953F412C126}" type="datetimeFigureOut">
              <a:rPr lang="en-US" smtClean="0"/>
              <a:t>11/17/2024</a:t>
            </a:fld>
            <a:endParaRPr lang="en-US"/>
          </a:p>
        </p:txBody>
      </p:sp>
      <p:sp>
        <p:nvSpPr>
          <p:cNvPr id="6" name="Θέση υποσέλιδου 5">
            <a:extLst>
              <a:ext uri="{FF2B5EF4-FFF2-40B4-BE49-F238E27FC236}">
                <a16:creationId xmlns:a16="http://schemas.microsoft.com/office/drawing/2014/main" id="{6A6FAE6D-94BC-704A-3ABB-BCA3BAF426F8}"/>
              </a:ext>
            </a:extLst>
          </p:cNvPr>
          <p:cNvSpPr>
            <a:spLocks noGrp="1"/>
          </p:cNvSpPr>
          <p:nvPr>
            <p:ph type="ftr" sz="quarter" idx="11"/>
          </p:nvPr>
        </p:nvSpPr>
        <p:spPr/>
        <p:txBody>
          <a:bodyPr/>
          <a:lstStyle/>
          <a:p>
            <a:endParaRPr lang="en-US"/>
          </a:p>
        </p:txBody>
      </p:sp>
      <p:sp>
        <p:nvSpPr>
          <p:cNvPr id="7" name="Θέση αριθμού διαφάνειας 6">
            <a:extLst>
              <a:ext uri="{FF2B5EF4-FFF2-40B4-BE49-F238E27FC236}">
                <a16:creationId xmlns:a16="http://schemas.microsoft.com/office/drawing/2014/main" id="{F2D7F3E1-3472-4FAE-0507-8881A64B6403}"/>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712553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τίτλου 1">
            <a:extLst>
              <a:ext uri="{FF2B5EF4-FFF2-40B4-BE49-F238E27FC236}">
                <a16:creationId xmlns:a16="http://schemas.microsoft.com/office/drawing/2014/main" id="{F7BF4849-7101-6C5E-7282-32D0AB004C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786142AF-AB27-B2D9-4D28-902BB3317C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B70560F9-9B92-4584-B3B3-139EAD5699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8A87A34-81AB-432B-8DAE-1953F412C126}" type="datetimeFigureOut">
              <a:rPr lang="en-US" smtClean="0"/>
              <a:pPr/>
              <a:t>11/17/2024</a:t>
            </a:fld>
            <a:endParaRPr lang="en-US"/>
          </a:p>
        </p:txBody>
      </p:sp>
      <p:sp>
        <p:nvSpPr>
          <p:cNvPr id="5" name="Θέση υποσέλιδου 4">
            <a:extLst>
              <a:ext uri="{FF2B5EF4-FFF2-40B4-BE49-F238E27FC236}">
                <a16:creationId xmlns:a16="http://schemas.microsoft.com/office/drawing/2014/main" id="{A8DD5B1A-1EBC-61E1-6C2C-2B1E76D102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Θέση αριθμού διαφάνειας 5">
            <a:extLst>
              <a:ext uri="{FF2B5EF4-FFF2-40B4-BE49-F238E27FC236}">
                <a16:creationId xmlns:a16="http://schemas.microsoft.com/office/drawing/2014/main" id="{72F4A901-DE38-E13C-29B6-E9216BE533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1660918521"/>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39">
            <a:extLst>
              <a:ext uri="{FF2B5EF4-FFF2-40B4-BE49-F238E27FC236}">
                <a16:creationId xmlns:a16="http://schemas.microsoft.com/office/drawing/2014/main" id="{8A95209C-5275-4E15-8EA7-7F42980AB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4" descr="Cars parked in a line">
            <a:extLst>
              <a:ext uri="{FF2B5EF4-FFF2-40B4-BE49-F238E27FC236}">
                <a16:creationId xmlns:a16="http://schemas.microsoft.com/office/drawing/2014/main" id="{43E89C11-0537-BD2E-5950-3F620CCDECEE}"/>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harpenSoften amount="-64000"/>
                    </a14:imgEffect>
                    <a14:imgEffect>
                      <a14:brightnessContrast bright="-28000"/>
                    </a14:imgEffect>
                  </a14:imgLayer>
                </a14:imgProps>
              </a:ext>
            </a:extLst>
          </a:blip>
          <a:srcRect t="12491" r="-1" b="12490"/>
          <a:stretch/>
        </p:blipFill>
        <p:spPr>
          <a:xfrm>
            <a:off x="20" y="10"/>
            <a:ext cx="12188931" cy="6857990"/>
          </a:xfrm>
          <a:prstGeom prst="rect">
            <a:avLst/>
          </a:prstGeom>
        </p:spPr>
      </p:pic>
      <p:sp>
        <p:nvSpPr>
          <p:cNvPr id="2" name="Τίτλος 1">
            <a:extLst>
              <a:ext uri="{FF2B5EF4-FFF2-40B4-BE49-F238E27FC236}">
                <a16:creationId xmlns:a16="http://schemas.microsoft.com/office/drawing/2014/main" id="{701F00A1-7676-800B-99BD-05F22E2536A6}"/>
              </a:ext>
            </a:extLst>
          </p:cNvPr>
          <p:cNvSpPr>
            <a:spLocks noGrp="1"/>
          </p:cNvSpPr>
          <p:nvPr>
            <p:ph type="ctrTitle"/>
          </p:nvPr>
        </p:nvSpPr>
        <p:spPr>
          <a:xfrm>
            <a:off x="1527048" y="1124712"/>
            <a:ext cx="9144000" cy="4023360"/>
          </a:xfrm>
          <a:effectLst>
            <a:outerShdw blurRad="50800" dist="50800" dir="5400000" sx="92000" sy="92000" algn="ctr" rotWithShape="0">
              <a:srgbClr val="000000"/>
            </a:outerShdw>
          </a:effectLst>
        </p:spPr>
        <p:txBody>
          <a:bodyPr>
            <a:normAutofit fontScale="90000"/>
          </a:bodyPr>
          <a:lstStyle/>
          <a:p>
            <a:pPr rtl="0" fontAlgn="base"/>
            <a:br>
              <a:rPr lang="en-US" sz="1700" b="0" i="0" u="none" strike="noStrike" cap="all" dirty="0">
                <a:solidFill>
                  <a:schemeClr val="bg1"/>
                </a:solidFill>
                <a:effectLst/>
                <a:latin typeface="Bell MT" panose="02020503060305020303" pitchFamily="18" charset="0"/>
              </a:rPr>
            </a:br>
            <a:br>
              <a:rPr lang="en-US" sz="1700" b="0" i="0" u="none" strike="noStrike" cap="all" dirty="0">
                <a:solidFill>
                  <a:schemeClr val="bg1"/>
                </a:solidFill>
                <a:effectLst/>
                <a:latin typeface="Bell MT" panose="02020503060305020303" pitchFamily="18" charset="0"/>
              </a:rPr>
            </a:br>
            <a:br>
              <a:rPr lang="en-US" sz="1700" cap="all" dirty="0">
                <a:solidFill>
                  <a:schemeClr val="bg1"/>
                </a:solidFill>
                <a:latin typeface="Bell MT" panose="02020503060305020303" pitchFamily="18" charset="0"/>
              </a:rPr>
            </a:br>
            <a:br>
              <a:rPr lang="en-US" sz="1700" cap="all" dirty="0">
                <a:solidFill>
                  <a:schemeClr val="bg1"/>
                </a:solidFill>
                <a:latin typeface="Bell MT" panose="02020503060305020303" pitchFamily="18" charset="0"/>
              </a:rPr>
            </a:br>
            <a:r>
              <a:rPr lang="en-US" sz="4900" b="1" i="0" u="none" strike="noStrike" cap="all" dirty="0">
                <a:solidFill>
                  <a:schemeClr val="bg1"/>
                </a:solidFill>
                <a:effectLst/>
                <a:latin typeface="Bell MT" panose="02020503060305020303" pitchFamily="18" charset="0"/>
              </a:rPr>
              <a:t>BUSINESS ANALYTICS</a:t>
            </a:r>
            <a:br>
              <a:rPr lang="en-US" sz="4900" b="1" i="0" dirty="0">
                <a:solidFill>
                  <a:schemeClr val="bg1"/>
                </a:solidFill>
                <a:effectLst/>
                <a:latin typeface="Bell MT" panose="02020503060305020303" pitchFamily="18" charset="0"/>
              </a:rPr>
            </a:br>
            <a:r>
              <a:rPr lang="en-US" sz="4900" b="1" i="0" dirty="0">
                <a:solidFill>
                  <a:schemeClr val="bg1"/>
                </a:solidFill>
                <a:effectLst/>
                <a:latin typeface="Bell MT" panose="02020503060305020303" pitchFamily="18" charset="0"/>
              </a:rPr>
              <a:t>CAR SALES ANALYSIS WITH SAS</a:t>
            </a:r>
            <a:br>
              <a:rPr lang="en-US" sz="1700" b="0" i="0" dirty="0">
                <a:solidFill>
                  <a:schemeClr val="bg1"/>
                </a:solidFill>
                <a:effectLst/>
                <a:latin typeface="Bell MT" panose="02020503060305020303" pitchFamily="18" charset="0"/>
              </a:rPr>
            </a:br>
            <a:br>
              <a:rPr lang="en-US" sz="1700" b="0" i="0" dirty="0">
                <a:solidFill>
                  <a:schemeClr val="bg1"/>
                </a:solidFill>
                <a:effectLst/>
                <a:latin typeface="Bell MT" panose="02020503060305020303" pitchFamily="18" charset="0"/>
              </a:rPr>
            </a:br>
            <a:br>
              <a:rPr lang="en-US" sz="1700" b="0" i="0" dirty="0">
                <a:solidFill>
                  <a:schemeClr val="bg1"/>
                </a:solidFill>
                <a:effectLst/>
                <a:latin typeface="Bell MT" panose="02020503060305020303" pitchFamily="18" charset="0"/>
              </a:rPr>
            </a:br>
            <a:br>
              <a:rPr lang="en-US" sz="1700" b="0" i="0" dirty="0">
                <a:solidFill>
                  <a:schemeClr val="bg1"/>
                </a:solidFill>
                <a:effectLst/>
                <a:latin typeface="Bell MT" panose="02020503060305020303" pitchFamily="18" charset="0"/>
              </a:rPr>
            </a:br>
            <a:br>
              <a:rPr lang="en-US" sz="1700" b="0" i="0" dirty="0">
                <a:solidFill>
                  <a:schemeClr val="bg1"/>
                </a:solidFill>
                <a:effectLst/>
                <a:latin typeface="Century Gothic" panose="020B0502020202020204" pitchFamily="34" charset="0"/>
              </a:rPr>
            </a:br>
            <a:r>
              <a:rPr lang="en-US" sz="1700" b="0" i="0" dirty="0" err="1">
                <a:solidFill>
                  <a:schemeClr val="bg1"/>
                </a:solidFill>
                <a:effectLst/>
                <a:latin typeface="Century Gothic" panose="020B0502020202020204" pitchFamily="34" charset="0"/>
              </a:rPr>
              <a:t>Dynamis</a:t>
            </a:r>
            <a:r>
              <a:rPr lang="en-US" sz="1700" b="0" i="0" dirty="0">
                <a:solidFill>
                  <a:schemeClr val="bg1"/>
                </a:solidFill>
                <a:effectLst/>
                <a:latin typeface="Century Gothic" panose="020B0502020202020204" pitchFamily="34" charset="0"/>
              </a:rPr>
              <a:t> Hub</a:t>
            </a:r>
            <a:br>
              <a:rPr lang="en-US" sz="1700" u="sng" dirty="0">
                <a:solidFill>
                  <a:schemeClr val="bg1"/>
                </a:solidFill>
                <a:highlight>
                  <a:srgbClr val="EDEBE9"/>
                </a:highlight>
                <a:latin typeface="Bell MT" panose="02020503060305020303" pitchFamily="18" charset="0"/>
              </a:rPr>
            </a:br>
            <a:br>
              <a:rPr lang="en-US" sz="1700" u="sng" dirty="0">
                <a:solidFill>
                  <a:schemeClr val="bg1"/>
                </a:solidFill>
                <a:highlight>
                  <a:srgbClr val="EDEBE9"/>
                </a:highlight>
                <a:latin typeface="Bell MT" panose="02020503060305020303" pitchFamily="18" charset="0"/>
              </a:rPr>
            </a:br>
            <a:br>
              <a:rPr lang="en-US" sz="1700" u="sng">
                <a:solidFill>
                  <a:schemeClr val="bg1"/>
                </a:solidFill>
                <a:highlight>
                  <a:srgbClr val="EDEBE9"/>
                </a:highlight>
                <a:latin typeface="Bell MT" panose="02020503060305020303" pitchFamily="18" charset="0"/>
              </a:rPr>
            </a:br>
            <a:br>
              <a:rPr lang="en-US" sz="1700" b="0" i="0" dirty="0">
                <a:solidFill>
                  <a:schemeClr val="bg1"/>
                </a:solidFill>
                <a:effectLst/>
                <a:highlight>
                  <a:srgbClr val="EDEBE9"/>
                </a:highlight>
                <a:latin typeface="Bell MT" panose="02020503060305020303" pitchFamily="18" charset="0"/>
              </a:rPr>
            </a:br>
            <a:endParaRPr lang="el-GR" sz="1700" dirty="0">
              <a:solidFill>
                <a:schemeClr val="bg1"/>
              </a:solidFill>
            </a:endParaRPr>
          </a:p>
        </p:txBody>
      </p:sp>
      <p:sp>
        <p:nvSpPr>
          <p:cNvPr id="42" name="sketchy box">
            <a:extLst>
              <a:ext uri="{FF2B5EF4-FFF2-40B4-BE49-F238E27FC236}">
                <a16:creationId xmlns:a16="http://schemas.microsoft.com/office/drawing/2014/main" id="{4F2ED431-E304-4FF0-9F4E-032783C9D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ketchy line">
            <a:extLst>
              <a:ext uri="{FF2B5EF4-FFF2-40B4-BE49-F238E27FC236}">
                <a16:creationId xmlns:a16="http://schemas.microsoft.com/office/drawing/2014/main" id="{4E87FCFB-2CCE-460D-B3DD-557C8BD1B9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419423"/>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alpha val="75000"/>
            </a:srgbClr>
          </a:solidFill>
          <a:ln w="41275" cap="rnd">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03802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E2B52C4F-A0BF-60B9-0147-C2D317BD0945}"/>
              </a:ext>
            </a:extLst>
          </p:cNvPr>
          <p:cNvSpPr>
            <a:spLocks noGrp="1"/>
          </p:cNvSpPr>
          <p:nvPr>
            <p:ph type="title"/>
          </p:nvPr>
        </p:nvSpPr>
        <p:spPr>
          <a:xfrm>
            <a:off x="592203" y="182563"/>
            <a:ext cx="4619621" cy="1573085"/>
          </a:xfrm>
        </p:spPr>
        <p:txBody>
          <a:bodyPr>
            <a:normAutofit/>
          </a:bodyPr>
          <a:lstStyle/>
          <a:p>
            <a:r>
              <a:rPr lang="en-US" sz="4000">
                <a:latin typeface="Bell MT" panose="02020503060305020303" pitchFamily="18" charset="0"/>
                <a:cs typeface="Times New Roman" panose="02020603050405020304" pitchFamily="18" charset="0"/>
              </a:rPr>
              <a:t>AUTOMATION</a:t>
            </a:r>
            <a:endParaRPr lang="el-GR" sz="4000">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D7D493F9-7B81-38F3-A1F9-87976055BD7B}"/>
              </a:ext>
            </a:extLst>
          </p:cNvPr>
          <p:cNvSpPr>
            <a:spLocks noGrp="1"/>
          </p:cNvSpPr>
          <p:nvPr>
            <p:ph idx="1"/>
          </p:nvPr>
        </p:nvSpPr>
        <p:spPr>
          <a:xfrm>
            <a:off x="201169" y="1755648"/>
            <a:ext cx="6153912" cy="3843666"/>
          </a:xfrm>
        </p:spPr>
        <p:txBody>
          <a:bodyPr>
            <a:normAutofit/>
          </a:bodyPr>
          <a:lstStyle/>
          <a:p>
            <a:r>
              <a:rPr lang="en-US" sz="1800">
                <a:latin typeface="Bell MT" panose="02020503060305020303" pitchFamily="18" charset="0"/>
                <a:cs typeface="Times New Roman" panose="02020603050405020304" pitchFamily="18" charset="0"/>
              </a:rPr>
              <a:t>Automating tasks in SAS can greatly improve efficiency and reduce the likelihood of errors. SAS provides several methods for automating tasks, including the use of macros, batch processing, scheduling, and integration with other programming languages or tools. Here's how you can automate tasks in SAS.</a:t>
            </a:r>
          </a:p>
          <a:p>
            <a:r>
              <a:rPr lang="en-US" sz="1800">
                <a:latin typeface="Bell MT" panose="02020503060305020303" pitchFamily="18" charset="0"/>
                <a:cs typeface="Times New Roman" panose="02020603050405020304" pitchFamily="18" charset="0"/>
              </a:rPr>
              <a:t>Macros: SAS macros allow you to define reusable pieces of code that can be called with different parameters. Macros are especially useful for automating repetitive tasks or for parameterizing parts of your SAS programs. You can define macros using the %macro and %mend statements, and then call them using the %</a:t>
            </a:r>
            <a:r>
              <a:rPr lang="en-US" sz="1800" err="1">
                <a:latin typeface="Bell MT" panose="02020503060305020303" pitchFamily="18" charset="0"/>
                <a:cs typeface="Times New Roman" panose="02020603050405020304" pitchFamily="18" charset="0"/>
              </a:rPr>
              <a:t>macro_name</a:t>
            </a:r>
            <a:r>
              <a:rPr lang="en-US" sz="1800">
                <a:latin typeface="Bell MT" panose="02020503060305020303" pitchFamily="18" charset="0"/>
                <a:cs typeface="Times New Roman" panose="02020603050405020304" pitchFamily="18" charset="0"/>
              </a:rPr>
              <a:t> syntax.</a:t>
            </a:r>
          </a:p>
          <a:p>
            <a:endParaRPr lang="el-GR" sz="1700"/>
          </a:p>
        </p:txBody>
      </p:sp>
      <p:pic>
        <p:nvPicPr>
          <p:cNvPr id="5" name="Picture 4" descr="CPU with binary numbers and blueprint">
            <a:extLst>
              <a:ext uri="{FF2B5EF4-FFF2-40B4-BE49-F238E27FC236}">
                <a16:creationId xmlns:a16="http://schemas.microsoft.com/office/drawing/2014/main" id="{E75AE355-89E0-42B3-401D-DD960B7D3D2B}"/>
              </a:ext>
            </a:extLst>
          </p:cNvPr>
          <p:cNvPicPr>
            <a:picLocks noChangeAspect="1"/>
          </p:cNvPicPr>
          <p:nvPr/>
        </p:nvPicPr>
        <p:blipFill rotWithShape="1">
          <a:blip r:embed="rId2"/>
          <a:srcRect l="28495" r="22598"/>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761292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D1362CE-D19A-E2CD-79DC-AEBEB9DC7D76}"/>
              </a:ext>
            </a:extLst>
          </p:cNvPr>
          <p:cNvSpPr>
            <a:spLocks noGrp="1"/>
          </p:cNvSpPr>
          <p:nvPr>
            <p:ph type="title"/>
          </p:nvPr>
        </p:nvSpPr>
        <p:spPr>
          <a:xfrm>
            <a:off x="575047" y="463070"/>
            <a:ext cx="4317555" cy="743938"/>
          </a:xfrm>
        </p:spPr>
        <p:txBody>
          <a:bodyPr>
            <a:normAutofit/>
          </a:bodyPr>
          <a:lstStyle/>
          <a:p>
            <a:r>
              <a:rPr lang="en-US" sz="4000">
                <a:latin typeface="Bell MT" panose="02020503060305020303" pitchFamily="18" charset="0"/>
              </a:rPr>
              <a:t>AUTOMATION</a:t>
            </a:r>
            <a:endParaRPr lang="el-GR" sz="4000"/>
          </a:p>
        </p:txBody>
      </p:sp>
      <p:sp>
        <p:nvSpPr>
          <p:cNvPr id="3" name="Θέση περιεχομένου 2">
            <a:extLst>
              <a:ext uri="{FF2B5EF4-FFF2-40B4-BE49-F238E27FC236}">
                <a16:creationId xmlns:a16="http://schemas.microsoft.com/office/drawing/2014/main" id="{6661F1BC-4B09-0AB6-87FA-5B71B2981F38}"/>
              </a:ext>
            </a:extLst>
          </p:cNvPr>
          <p:cNvSpPr>
            <a:spLocks noGrp="1"/>
          </p:cNvSpPr>
          <p:nvPr>
            <p:ph idx="1"/>
          </p:nvPr>
        </p:nvSpPr>
        <p:spPr>
          <a:xfrm>
            <a:off x="291823" y="1207008"/>
            <a:ext cx="5937392" cy="5550408"/>
          </a:xfrm>
        </p:spPr>
        <p:txBody>
          <a:bodyPr>
            <a:noAutofit/>
          </a:bodyPr>
          <a:lstStyle/>
          <a:p>
            <a:pPr>
              <a:lnSpc>
                <a:spcPct val="130000"/>
              </a:lnSpc>
            </a:pPr>
            <a:r>
              <a:rPr lang="en-US" sz="1800">
                <a:latin typeface="Bell MT" panose="02020503060305020303" pitchFamily="18" charset="0"/>
                <a:cs typeface="Times New Roman" panose="02020603050405020304" pitchFamily="18" charset="0"/>
              </a:rPr>
              <a:t>For the objective of automating some tasks in our code we used this command: %macro </a:t>
            </a:r>
            <a:r>
              <a:rPr lang="en-US" sz="1800" err="1">
                <a:latin typeface="Bell MT" panose="02020503060305020303" pitchFamily="18" charset="0"/>
                <a:cs typeface="Times New Roman" panose="02020603050405020304" pitchFamily="18" charset="0"/>
              </a:rPr>
              <a:t>generate_plot</a:t>
            </a:r>
            <a:r>
              <a:rPr lang="en-US" sz="1800">
                <a:latin typeface="Bell MT" panose="02020503060305020303" pitchFamily="18" charset="0"/>
                <a:cs typeface="Times New Roman" panose="02020603050405020304" pitchFamily="18" charset="0"/>
              </a:rPr>
              <a:t>(</a:t>
            </a:r>
            <a:r>
              <a:rPr lang="en-US" sz="1800" err="1">
                <a:latin typeface="Bell MT" panose="02020503060305020303" pitchFamily="18" charset="0"/>
                <a:cs typeface="Times New Roman" panose="02020603050405020304" pitchFamily="18" charset="0"/>
              </a:rPr>
              <a:t>plot_type</a:t>
            </a:r>
            <a:r>
              <a:rPr lang="en-US" sz="1800">
                <a:latin typeface="Bell MT" panose="02020503060305020303" pitchFamily="18" charset="0"/>
                <a:cs typeface="Times New Roman" panose="02020603050405020304" pitchFamily="18" charset="0"/>
              </a:rPr>
              <a:t>);</a:t>
            </a:r>
          </a:p>
          <a:p>
            <a:pPr>
              <a:lnSpc>
                <a:spcPct val="130000"/>
              </a:lnSpc>
            </a:pPr>
            <a:r>
              <a:rPr lang="en-US" sz="1800">
                <a:latin typeface="Bell MT" panose="02020503060305020303" pitchFamily="18" charset="0"/>
                <a:cs typeface="Times New Roman" panose="02020603050405020304" pitchFamily="18" charset="0"/>
              </a:rPr>
              <a:t>Macros in SAS are essentially programming constructs that allow you to automate repetitive tasks or to parameterize parts of your SAS code for reuse. By creating a macro, you can encapsulate a set of SAS statements into a reusable block of code. The macro accepts a parameter like </a:t>
            </a:r>
            <a:r>
              <a:rPr lang="en-US" sz="1800" err="1">
                <a:latin typeface="Bell MT" panose="02020503060305020303" pitchFamily="18" charset="0"/>
                <a:cs typeface="Times New Roman" panose="02020603050405020304" pitchFamily="18" charset="0"/>
              </a:rPr>
              <a:t>plot_type</a:t>
            </a:r>
            <a:r>
              <a:rPr lang="en-US" sz="1800">
                <a:latin typeface="Bell MT" panose="02020503060305020303" pitchFamily="18" charset="0"/>
                <a:cs typeface="Times New Roman" panose="02020603050405020304" pitchFamily="18" charset="0"/>
              </a:rPr>
              <a:t>, which allows you to specify the type of plot you want to generate when you call the macro. By using a macro, you ensure consistency in the way plots are generated throughout your SAS code. Macros can help improve code efficiency by reducing redundancy and promoting code reuse. Once the macro is defined, you can call it whenever you need to generate a plot, saving you time and effort in writing and maintaining code.</a:t>
            </a:r>
          </a:p>
        </p:txBody>
      </p:sp>
      <p:pic>
        <p:nvPicPr>
          <p:cNvPr id="4" name="Picture 4" descr="CPU with binary numbers and blueprint">
            <a:extLst>
              <a:ext uri="{FF2B5EF4-FFF2-40B4-BE49-F238E27FC236}">
                <a16:creationId xmlns:a16="http://schemas.microsoft.com/office/drawing/2014/main" id="{35A8B8D1-D175-AD94-904A-886006793907}"/>
              </a:ext>
            </a:extLst>
          </p:cNvPr>
          <p:cNvPicPr>
            <a:picLocks noChangeAspect="1"/>
          </p:cNvPicPr>
          <p:nvPr/>
        </p:nvPicPr>
        <p:blipFill rotWithShape="1">
          <a:blip r:embed="rId3"/>
          <a:srcRect l="28495" r="22598"/>
          <a:stretch/>
        </p:blipFill>
        <p:spPr>
          <a:xfrm>
            <a:off x="6229215" y="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228577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Cars parked in a line">
            <a:extLst>
              <a:ext uri="{FF2B5EF4-FFF2-40B4-BE49-F238E27FC236}">
                <a16:creationId xmlns:a16="http://schemas.microsoft.com/office/drawing/2014/main" id="{3FAEC4BF-E99C-6C6C-B15C-DBC5AA5BB0F5}"/>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49000"/>
                    </a14:imgEffect>
                    <a14:imgEffect>
                      <a14:brightnessContrast bright="-28000"/>
                    </a14:imgEffect>
                  </a14:imgLayer>
                </a14:imgProps>
              </a:ext>
            </a:extLst>
          </a:blip>
          <a:srcRect t="12507" b="12507"/>
          <a:stretch/>
        </p:blipFill>
        <p:spPr>
          <a:xfrm>
            <a:off x="20" y="1282"/>
            <a:ext cx="12191980" cy="6856718"/>
          </a:xfrm>
          <a:prstGeom prst="rect">
            <a:avLst/>
          </a:prstGeom>
        </p:spPr>
      </p:pic>
      <p:sp>
        <p:nvSpPr>
          <p:cNvPr id="5" name="Ορθογώνιο 4">
            <a:extLst>
              <a:ext uri="{FF2B5EF4-FFF2-40B4-BE49-F238E27FC236}">
                <a16:creationId xmlns:a16="http://schemas.microsoft.com/office/drawing/2014/main" id="{A0E2C044-DF90-9482-D6CF-56B4198B2BB1}"/>
              </a:ext>
            </a:extLst>
          </p:cNvPr>
          <p:cNvSpPr/>
          <p:nvPr/>
        </p:nvSpPr>
        <p:spPr>
          <a:xfrm>
            <a:off x="3962723" y="2967335"/>
            <a:ext cx="4266553" cy="923330"/>
          </a:xfrm>
          <a:prstGeom prst="rect">
            <a:avLst/>
          </a:prstGeom>
          <a:ln>
            <a:solidFill>
              <a:schemeClr val="tx1"/>
            </a:solidFill>
          </a:ln>
          <a:effectLst>
            <a:innerShdw blurRad="63500" dist="50800" dir="16200000">
              <a:prstClr val="black">
                <a:alpha val="50000"/>
              </a:prstClr>
            </a:innerShdw>
          </a:effectLst>
        </p:spPr>
        <p:style>
          <a:lnRef idx="2">
            <a:schemeClr val="accent2"/>
          </a:lnRef>
          <a:fillRef idx="1">
            <a:schemeClr val="lt1"/>
          </a:fillRef>
          <a:effectRef idx="0">
            <a:schemeClr val="accent2"/>
          </a:effectRef>
          <a:fontRef idx="minor">
            <a:schemeClr val="dk1"/>
          </a:fontRef>
        </p:style>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a:ln w="12700" cmpd="sng">
                  <a:solidFill>
                    <a:schemeClr val="accent4"/>
                  </a:solidFill>
                  <a:prstDash val="solid"/>
                </a:ln>
                <a:solidFill>
                  <a:schemeClr val="accent1"/>
                </a:solidFill>
                <a:effectLst>
                  <a:outerShdw dist="38100" dir="6540000" algn="ctr" rotWithShape="0">
                    <a:srgbClr val="000000">
                      <a:alpha val="80000"/>
                    </a:srgbClr>
                  </a:outerShdw>
                </a:effectLst>
              </a:rPr>
              <a:t>THANK YOU !</a:t>
            </a:r>
            <a:endParaRPr lang="el-GR" sz="5400" b="1">
              <a:ln w="12700" cmpd="sng">
                <a:solidFill>
                  <a:schemeClr val="accent4"/>
                </a:solidFill>
                <a:prstDash val="solid"/>
              </a:ln>
              <a:solidFill>
                <a:schemeClr val="accent1"/>
              </a:solidFill>
              <a:effectLst>
                <a:outerShdw dist="38100" dir="6540000" algn="ctr" rotWithShape="0">
                  <a:srgbClr val="000000">
                    <a:alpha val="80000"/>
                  </a:srgbClr>
                </a:outerShdw>
              </a:effectLst>
            </a:endParaRPr>
          </a:p>
        </p:txBody>
      </p:sp>
    </p:spTree>
    <p:extLst>
      <p:ext uri="{BB962C8B-B14F-4D97-AF65-F5344CB8AC3E}">
        <p14:creationId xmlns:p14="http://schemas.microsoft.com/office/powerpoint/2010/main" val="2650568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B907815C-8A00-D491-4D39-7F50D72C06DE}"/>
              </a:ext>
            </a:extLst>
          </p:cNvPr>
          <p:cNvSpPr>
            <a:spLocks noGrp="1"/>
          </p:cNvSpPr>
          <p:nvPr>
            <p:ph type="title"/>
          </p:nvPr>
        </p:nvSpPr>
        <p:spPr>
          <a:xfrm>
            <a:off x="740664" y="259845"/>
            <a:ext cx="2911764" cy="1296371"/>
          </a:xfrm>
        </p:spPr>
        <p:txBody>
          <a:bodyPr>
            <a:normAutofit/>
          </a:bodyPr>
          <a:lstStyle/>
          <a:p>
            <a:r>
              <a:rPr lang="en-US" sz="4000" b="1">
                <a:latin typeface="Bell MT" panose="02020503060305020303" pitchFamily="18" charset="0"/>
                <a:ea typeface="+mn-ea"/>
                <a:cs typeface="Times New Roman" panose="02020603050405020304" pitchFamily="18" charset="0"/>
              </a:rPr>
              <a:t>DATASET</a:t>
            </a:r>
            <a:endParaRPr lang="el-GR" sz="4000" b="1">
              <a:latin typeface="Times New Roman" panose="02020603050405020304" pitchFamily="18" charset="0"/>
              <a:ea typeface="+mn-ea"/>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AE9B89C3-1B6B-5735-7FAA-F2380C3BCB62}"/>
              </a:ext>
            </a:extLst>
          </p:cNvPr>
          <p:cNvSpPr>
            <a:spLocks noGrp="1"/>
          </p:cNvSpPr>
          <p:nvPr>
            <p:ph idx="1"/>
          </p:nvPr>
        </p:nvSpPr>
        <p:spPr>
          <a:xfrm>
            <a:off x="740664" y="1816060"/>
            <a:ext cx="5485503" cy="3843666"/>
          </a:xfrm>
        </p:spPr>
        <p:txBody>
          <a:bodyPr>
            <a:normAutofit/>
          </a:bodyPr>
          <a:lstStyle/>
          <a:p>
            <a:r>
              <a:rPr lang="en-US" sz="1800">
                <a:latin typeface="Bell MT" panose="02020503060305020303" pitchFamily="18" charset="0"/>
                <a:cs typeface="Times New Roman" panose="02020603050405020304" pitchFamily="18" charset="0"/>
              </a:rPr>
              <a:t>The dataset contains information related to car sales, recording details about the transaction date, customer, characteristics of the sold car, and the sales representative. It includes data such as the unique identifier of the car, the name and gender of the customer, the customer's annual income, the make and model of the car, as well as technical characteristics like the engine type and transmission type. It also provides details about the color, price, body style of the car, the phone number associated with the sale, and the region of the representative. These pieces of information can be used for analyzing trends in car sales, distribution of customer preferences, and performance of the representatives.</a:t>
            </a:r>
          </a:p>
          <a:p>
            <a:endParaRPr lang="el-GR" sz="1700"/>
          </a:p>
        </p:txBody>
      </p:sp>
      <p:pic>
        <p:nvPicPr>
          <p:cNvPr id="5" name="Picture 4" descr="Cars parked in a line">
            <a:extLst>
              <a:ext uri="{FF2B5EF4-FFF2-40B4-BE49-F238E27FC236}">
                <a16:creationId xmlns:a16="http://schemas.microsoft.com/office/drawing/2014/main" id="{0A393974-723F-0193-D3D1-3D8D279D5785}"/>
              </a:ext>
            </a:extLst>
          </p:cNvPr>
          <p:cNvPicPr>
            <a:picLocks noChangeAspect="1"/>
          </p:cNvPicPr>
          <p:nvPr/>
        </p:nvPicPr>
        <p:blipFill rotWithShape="1">
          <a:blip r:embed="rId2"/>
          <a:srcRect l="17395" r="17395"/>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030468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7E7B14E2-0F5C-3D4A-D3E3-34C6A50A0EC4}"/>
              </a:ext>
            </a:extLst>
          </p:cNvPr>
          <p:cNvSpPr>
            <a:spLocks noGrp="1"/>
          </p:cNvSpPr>
          <p:nvPr>
            <p:ph type="title"/>
          </p:nvPr>
        </p:nvSpPr>
        <p:spPr>
          <a:xfrm>
            <a:off x="835154" y="291234"/>
            <a:ext cx="2763981" cy="1302039"/>
          </a:xfrm>
        </p:spPr>
        <p:txBody>
          <a:bodyPr>
            <a:normAutofit/>
          </a:bodyPr>
          <a:lstStyle/>
          <a:p>
            <a:r>
              <a:rPr lang="en-US" sz="4000" b="1">
                <a:latin typeface="Bell MT" panose="02020503060305020303" pitchFamily="18" charset="0"/>
                <a:cs typeface="Times New Roman" panose="02020603050405020304" pitchFamily="18" charset="0"/>
              </a:rPr>
              <a:t>DATASET</a:t>
            </a:r>
            <a:r>
              <a:rPr lang="el-GR" sz="4000" b="1">
                <a:latin typeface="Times New Roman" panose="02020603050405020304" pitchFamily="18" charset="0"/>
                <a:cs typeface="Times New Roman" panose="02020603050405020304" pitchFamily="18" charset="0"/>
              </a:rPr>
              <a:t> </a:t>
            </a:r>
          </a:p>
        </p:txBody>
      </p:sp>
      <p:sp>
        <p:nvSpPr>
          <p:cNvPr id="3" name="Θέση περιεχομένου 2">
            <a:extLst>
              <a:ext uri="{FF2B5EF4-FFF2-40B4-BE49-F238E27FC236}">
                <a16:creationId xmlns:a16="http://schemas.microsoft.com/office/drawing/2014/main" id="{96F3FC2C-BB11-3E3A-EA68-D956838726D6}"/>
              </a:ext>
            </a:extLst>
          </p:cNvPr>
          <p:cNvSpPr>
            <a:spLocks noGrp="1"/>
          </p:cNvSpPr>
          <p:nvPr>
            <p:ph idx="1"/>
          </p:nvPr>
        </p:nvSpPr>
        <p:spPr>
          <a:xfrm>
            <a:off x="835154" y="1487054"/>
            <a:ext cx="4622668" cy="4313382"/>
          </a:xfrm>
        </p:spPr>
        <p:txBody>
          <a:bodyPr>
            <a:noAutofit/>
          </a:bodyPr>
          <a:lstStyle/>
          <a:p>
            <a:r>
              <a:rPr lang="en-US" sz="1800" b="1" err="1">
                <a:latin typeface="Bell MT" panose="02020503060305020303" pitchFamily="18" charset="0"/>
              </a:rPr>
              <a:t>Car_id</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A unique identifier for each car.</a:t>
            </a:r>
          </a:p>
          <a:p>
            <a:r>
              <a:rPr lang="en-US" sz="1800" b="1">
                <a:latin typeface="Bell MT" panose="02020503060305020303" pitchFamily="18" charset="0"/>
              </a:rPr>
              <a:t>Date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date of the car sale.</a:t>
            </a:r>
          </a:p>
          <a:p>
            <a:r>
              <a:rPr lang="en-US" sz="1800" b="1" err="1">
                <a:latin typeface="Bell MT" panose="02020503060305020303" pitchFamily="18" charset="0"/>
              </a:rPr>
              <a:t>Customer_Name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name of the customer who purchased the car.</a:t>
            </a:r>
          </a:p>
          <a:p>
            <a:r>
              <a:rPr lang="en-US" sz="1800" b="1">
                <a:latin typeface="Bell MT" panose="02020503060305020303" pitchFamily="18" charset="0"/>
              </a:rPr>
              <a:t>Gender</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gender of the customer.</a:t>
            </a:r>
          </a:p>
          <a:p>
            <a:r>
              <a:rPr lang="en-US" sz="1800" b="1" err="1">
                <a:latin typeface="Bell MT" panose="02020503060305020303" pitchFamily="18" charset="0"/>
              </a:rPr>
              <a:t>Annual_Income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customer's annual income.</a:t>
            </a:r>
          </a:p>
          <a:p>
            <a:r>
              <a:rPr lang="en-US" sz="1800" b="1" err="1">
                <a:latin typeface="Bell MT" panose="02020503060305020303" pitchFamily="18" charset="0"/>
              </a:rPr>
              <a:t>Dealer_Name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name of the dealer who sold the car.</a:t>
            </a:r>
          </a:p>
          <a:p>
            <a:r>
              <a:rPr lang="en-US" sz="1800" b="1">
                <a:latin typeface="Bell MT" panose="02020503060305020303" pitchFamily="18" charset="0"/>
              </a:rPr>
              <a:t>Company</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car manufacturing company.</a:t>
            </a:r>
          </a:p>
          <a:p>
            <a:pPr>
              <a:buFont typeface="Arial" panose="020B0604020202020204" pitchFamily="34" charset="0"/>
              <a:buChar char="•"/>
            </a:pPr>
            <a:r>
              <a:rPr lang="en-US" sz="1800" b="1">
                <a:latin typeface="Bell MT" panose="02020503060305020303" pitchFamily="18" charset="0"/>
              </a:rPr>
              <a:t>Model</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model of the car.</a:t>
            </a:r>
          </a:p>
        </p:txBody>
      </p:sp>
      <p:pic>
        <p:nvPicPr>
          <p:cNvPr id="5" name="Picture 4" descr="Cars parked in a line">
            <a:extLst>
              <a:ext uri="{FF2B5EF4-FFF2-40B4-BE49-F238E27FC236}">
                <a16:creationId xmlns:a16="http://schemas.microsoft.com/office/drawing/2014/main" id="{0A52B14A-6550-0FA4-B83B-C286155D8D91}"/>
              </a:ext>
            </a:extLst>
          </p:cNvPr>
          <p:cNvPicPr>
            <a:picLocks noChangeAspect="1"/>
          </p:cNvPicPr>
          <p:nvPr/>
        </p:nvPicPr>
        <p:blipFill rotWithShape="1">
          <a:blip r:embed="rId2"/>
          <a:srcRect l="17395" r="17395"/>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884568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57ED5357-FD60-689E-9015-4F9F03502B79}"/>
              </a:ext>
            </a:extLst>
          </p:cNvPr>
          <p:cNvSpPr>
            <a:spLocks noGrp="1"/>
          </p:cNvSpPr>
          <p:nvPr>
            <p:ph type="title"/>
          </p:nvPr>
        </p:nvSpPr>
        <p:spPr>
          <a:xfrm>
            <a:off x="794639" y="682620"/>
            <a:ext cx="2764113" cy="469618"/>
          </a:xfrm>
        </p:spPr>
        <p:txBody>
          <a:bodyPr>
            <a:normAutofit fontScale="90000"/>
          </a:bodyPr>
          <a:lstStyle/>
          <a:p>
            <a:r>
              <a:rPr lang="en-US" b="1">
                <a:latin typeface="Bell MT" panose="02020503060305020303" pitchFamily="18" charset="0"/>
                <a:cs typeface="Times New Roman" panose="02020603050405020304" pitchFamily="18" charset="0"/>
              </a:rPr>
              <a:t>DATASET</a:t>
            </a:r>
            <a:endParaRPr lang="el-GR" b="1">
              <a:latin typeface="Arial Nova" panose="020B0504020202020204" pitchFamily="34"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632D3214-3083-F9CD-8832-F7AA97C43519}"/>
              </a:ext>
            </a:extLst>
          </p:cNvPr>
          <p:cNvSpPr>
            <a:spLocks noGrp="1"/>
          </p:cNvSpPr>
          <p:nvPr>
            <p:ph idx="1"/>
          </p:nvPr>
        </p:nvSpPr>
        <p:spPr>
          <a:xfrm>
            <a:off x="794638" y="1629705"/>
            <a:ext cx="5706745" cy="4377903"/>
          </a:xfrm>
        </p:spPr>
        <p:txBody>
          <a:bodyPr>
            <a:normAutofit/>
          </a:bodyPr>
          <a:lstStyle/>
          <a:p>
            <a:r>
              <a:rPr lang="en-US" sz="1800" b="1">
                <a:latin typeface="Bell MT" panose="02020503060305020303" pitchFamily="18" charset="0"/>
                <a:cs typeface="Aldhabi" panose="020F0502020204030204" pitchFamily="2" charset="-78"/>
              </a:rPr>
              <a:t>Engine</a:t>
            </a:r>
            <a:r>
              <a:rPr lang="en-US" sz="1800">
                <a:latin typeface="Bell MT" panose="02020503060305020303" pitchFamily="18" charset="0"/>
                <a:cs typeface="Aldhabi" panose="020F0502020204030204" pitchFamily="2" charset="-78"/>
              </a:rPr>
              <a:t>: The type of engine of the car.</a:t>
            </a:r>
          </a:p>
          <a:p>
            <a:r>
              <a:rPr lang="en-US" sz="1800" b="1">
                <a:latin typeface="Bell MT" panose="02020503060305020303" pitchFamily="18" charset="0"/>
                <a:cs typeface="Aldhabi" panose="020F0502020204030204" pitchFamily="2" charset="-78"/>
              </a:rPr>
              <a:t>Transmission:</a:t>
            </a:r>
            <a:r>
              <a:rPr lang="en-US" sz="1800">
                <a:latin typeface="Bell MT" panose="02020503060305020303" pitchFamily="18" charset="0"/>
                <a:cs typeface="Aldhabi" panose="020F0502020204030204" pitchFamily="2" charset="-78"/>
              </a:rPr>
              <a:t> The type of transmission (Automatic or Manual).</a:t>
            </a:r>
          </a:p>
          <a:p>
            <a:r>
              <a:rPr lang="en-US" sz="1800" b="1">
                <a:latin typeface="Bell MT" panose="02020503060305020303" pitchFamily="18" charset="0"/>
                <a:cs typeface="Aldhabi" panose="020F0502020204030204" pitchFamily="2" charset="-78"/>
              </a:rPr>
              <a:t>Color:</a:t>
            </a:r>
            <a:r>
              <a:rPr lang="en-US" sz="1800">
                <a:latin typeface="Bell MT" panose="02020503060305020303" pitchFamily="18" charset="0"/>
                <a:cs typeface="Aldhabi" panose="020F0502020204030204" pitchFamily="2" charset="-78"/>
              </a:rPr>
              <a:t> The color of the car.</a:t>
            </a:r>
          </a:p>
          <a:p>
            <a:r>
              <a:rPr lang="en-US" sz="1800" b="1">
                <a:latin typeface="Bell MT" panose="02020503060305020303" pitchFamily="18" charset="0"/>
                <a:cs typeface="Aldhabi" panose="020F0502020204030204" pitchFamily="2" charset="-78"/>
              </a:rPr>
              <a:t>Price:</a:t>
            </a:r>
            <a:r>
              <a:rPr lang="en-US" sz="1800">
                <a:latin typeface="Bell MT" panose="02020503060305020303" pitchFamily="18" charset="0"/>
                <a:cs typeface="Aldhabi" panose="020F0502020204030204" pitchFamily="2" charset="-78"/>
              </a:rPr>
              <a:t> The selling price of the car.</a:t>
            </a:r>
          </a:p>
          <a:p>
            <a:r>
              <a:rPr lang="en-US" sz="1800" b="1" err="1">
                <a:latin typeface="Bell MT" panose="02020503060305020303" pitchFamily="18" charset="0"/>
                <a:cs typeface="Aldhabi" panose="020F0502020204030204" pitchFamily="2" charset="-78"/>
              </a:rPr>
              <a:t>Dealer_No</a:t>
            </a:r>
            <a:r>
              <a:rPr lang="en-US" sz="1800" b="1">
                <a:latin typeface="Bell MT" panose="02020503060305020303" pitchFamily="18" charset="0"/>
                <a:cs typeface="Aldhabi" panose="020F0502020204030204" pitchFamily="2" charset="-78"/>
              </a:rPr>
              <a:t>: </a:t>
            </a:r>
            <a:r>
              <a:rPr lang="en-US" sz="1800">
                <a:latin typeface="Bell MT" panose="02020503060305020303" pitchFamily="18" charset="0"/>
                <a:cs typeface="Aldhabi" panose="020F0502020204030204" pitchFamily="2" charset="-78"/>
              </a:rPr>
              <a:t>A unique code for the dealer.</a:t>
            </a:r>
          </a:p>
          <a:p>
            <a:r>
              <a:rPr lang="en-US" sz="1800" b="1">
                <a:latin typeface="Bell MT" panose="02020503060305020303" pitchFamily="18" charset="0"/>
                <a:cs typeface="Aldhabi" panose="020F0502020204030204" pitchFamily="2" charset="-78"/>
              </a:rPr>
              <a:t>Body Style: </a:t>
            </a:r>
            <a:r>
              <a:rPr lang="en-US" sz="1800">
                <a:latin typeface="Bell MT" panose="02020503060305020303" pitchFamily="18" charset="0"/>
                <a:cs typeface="Aldhabi" panose="020F0502020204030204" pitchFamily="2" charset="-78"/>
              </a:rPr>
              <a:t>The body style of the car.</a:t>
            </a:r>
          </a:p>
          <a:p>
            <a:r>
              <a:rPr lang="en-US" sz="1800" b="1">
                <a:latin typeface="Bell MT" panose="02020503060305020303" pitchFamily="18" charset="0"/>
                <a:cs typeface="Aldhabi" panose="020F0502020204030204" pitchFamily="2" charset="-78"/>
              </a:rPr>
              <a:t>Phone: </a:t>
            </a:r>
            <a:r>
              <a:rPr lang="en-US" sz="1800">
                <a:latin typeface="Bell MT" panose="02020503060305020303" pitchFamily="18" charset="0"/>
                <a:cs typeface="Aldhabi" panose="020F0502020204030204" pitchFamily="2" charset="-78"/>
              </a:rPr>
              <a:t>A phone number related to the sale or the dealer.</a:t>
            </a:r>
          </a:p>
          <a:p>
            <a:r>
              <a:rPr lang="en-US" sz="1800" b="1" err="1">
                <a:latin typeface="Bell MT" panose="02020503060305020303" pitchFamily="18" charset="0"/>
                <a:cs typeface="Aldhabi" panose="020F0502020204030204" pitchFamily="2" charset="-78"/>
              </a:rPr>
              <a:t>Dealer_Region</a:t>
            </a:r>
            <a:r>
              <a:rPr lang="en-US" sz="1800" b="1">
                <a:latin typeface="Bell MT" panose="02020503060305020303" pitchFamily="18" charset="0"/>
                <a:cs typeface="Aldhabi" panose="020F0502020204030204" pitchFamily="2" charset="-78"/>
              </a:rPr>
              <a:t>: </a:t>
            </a:r>
            <a:r>
              <a:rPr lang="en-US" sz="1800">
                <a:latin typeface="Bell MT" panose="02020503060305020303" pitchFamily="18" charset="0"/>
                <a:cs typeface="Aldhabi" panose="020F0502020204030204" pitchFamily="2" charset="-78"/>
              </a:rPr>
              <a:t>The region where the dealer is located.</a:t>
            </a:r>
          </a:p>
          <a:p>
            <a:endParaRPr lang="el-GR"/>
          </a:p>
        </p:txBody>
      </p:sp>
      <p:pic>
        <p:nvPicPr>
          <p:cNvPr id="4" name="Picture 4" descr="Cars parked in a line">
            <a:extLst>
              <a:ext uri="{FF2B5EF4-FFF2-40B4-BE49-F238E27FC236}">
                <a16:creationId xmlns:a16="http://schemas.microsoft.com/office/drawing/2014/main" id="{B6E28E1C-9124-9537-0961-0FF3E15DD61A}"/>
              </a:ext>
            </a:extLst>
          </p:cNvPr>
          <p:cNvPicPr>
            <a:picLocks noChangeAspect="1"/>
          </p:cNvPicPr>
          <p:nvPr/>
        </p:nvPicPr>
        <p:blipFill rotWithShape="1">
          <a:blip r:embed="rId2"/>
          <a:srcRect l="17395" r="17395"/>
          <a:stretch/>
        </p:blipFill>
        <p:spPr>
          <a:xfrm>
            <a:off x="6198083" y="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844521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0EEEE74A-7ED3-32C7-C7C7-C9CF1FCE156D}"/>
              </a:ext>
            </a:extLst>
          </p:cNvPr>
          <p:cNvSpPr>
            <a:spLocks noGrp="1"/>
          </p:cNvSpPr>
          <p:nvPr>
            <p:ph type="title"/>
          </p:nvPr>
        </p:nvSpPr>
        <p:spPr>
          <a:xfrm>
            <a:off x="838201" y="365125"/>
            <a:ext cx="5251316" cy="1807305"/>
          </a:xfrm>
        </p:spPr>
        <p:txBody>
          <a:bodyPr>
            <a:normAutofit/>
          </a:bodyPr>
          <a:lstStyle/>
          <a:p>
            <a:r>
              <a:rPr lang="en-US">
                <a:latin typeface="Times New Roman" panose="02020603050405020304" pitchFamily="18" charset="0"/>
                <a:cs typeface="Times New Roman" panose="02020603050405020304" pitchFamily="18" charset="0"/>
              </a:rPr>
              <a:t>DATASET ANALYSIS </a:t>
            </a:r>
            <a:endParaRPr lang="el-GR">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0069932A-EE9B-81EA-FE4C-1AD51D1E868F}"/>
              </a:ext>
            </a:extLst>
          </p:cNvPr>
          <p:cNvSpPr>
            <a:spLocks noGrp="1"/>
          </p:cNvSpPr>
          <p:nvPr>
            <p:ph idx="1"/>
          </p:nvPr>
        </p:nvSpPr>
        <p:spPr>
          <a:xfrm>
            <a:off x="838200" y="2333297"/>
            <a:ext cx="5041392" cy="3843666"/>
          </a:xfrm>
        </p:spPr>
        <p:txBody>
          <a:bodyPr>
            <a:normAutofit/>
          </a:bodyPr>
          <a:lstStyle/>
          <a:p>
            <a:pPr marL="0" indent="0">
              <a:buNone/>
            </a:pPr>
            <a:r>
              <a:rPr lang="en-US" sz="1800">
                <a:latin typeface="Bell MT" panose="02020503060305020303" pitchFamily="18" charset="0"/>
                <a:cs typeface="Times New Roman" panose="02020603050405020304" pitchFamily="18" charset="0"/>
              </a:rPr>
              <a:t>For this dataset we can provide the following analysis:</a:t>
            </a:r>
          </a:p>
          <a:p>
            <a:r>
              <a:rPr lang="en-US" sz="1800">
                <a:latin typeface="Bell MT" panose="02020503060305020303" pitchFamily="18" charset="0"/>
                <a:cs typeface="Times New Roman" panose="02020603050405020304" pitchFamily="18" charset="0"/>
              </a:rPr>
              <a:t>Customer Demographics</a:t>
            </a:r>
          </a:p>
          <a:p>
            <a:r>
              <a:rPr lang="en-US" sz="1800">
                <a:latin typeface="Bell MT" panose="02020503060305020303" pitchFamily="18" charset="0"/>
                <a:cs typeface="Times New Roman" panose="02020603050405020304" pitchFamily="18" charset="0"/>
              </a:rPr>
              <a:t>Car Sales Analysis</a:t>
            </a:r>
          </a:p>
          <a:p>
            <a:r>
              <a:rPr lang="en-US" sz="1800">
                <a:latin typeface="Bell MT" panose="02020503060305020303" pitchFamily="18" charset="0"/>
                <a:cs typeface="Times New Roman" panose="02020603050405020304" pitchFamily="18" charset="0"/>
              </a:rPr>
              <a:t>Dealer Performance</a:t>
            </a:r>
          </a:p>
          <a:p>
            <a:r>
              <a:rPr lang="en-US" sz="1800">
                <a:latin typeface="Bell MT" panose="02020503060305020303" pitchFamily="18" charset="0"/>
                <a:cs typeface="Times New Roman" panose="02020603050405020304" pitchFamily="18" charset="0"/>
              </a:rPr>
              <a:t>Regional Analysis</a:t>
            </a:r>
          </a:p>
          <a:p>
            <a:r>
              <a:rPr lang="en-US" sz="1800">
                <a:latin typeface="Bell MT" panose="02020503060305020303" pitchFamily="18" charset="0"/>
                <a:cs typeface="Times New Roman" panose="02020603050405020304" pitchFamily="18" charset="0"/>
              </a:rPr>
              <a:t>Trends Over Time</a:t>
            </a:r>
          </a:p>
          <a:p>
            <a:r>
              <a:rPr lang="en-US" sz="1800">
                <a:latin typeface="Bell MT" panose="02020503060305020303" pitchFamily="18" charset="0"/>
                <a:cs typeface="Times New Roman" panose="02020603050405020304" pitchFamily="18" charset="0"/>
              </a:rPr>
              <a:t>Correlation Analysis</a:t>
            </a:r>
            <a:endParaRPr lang="el-GR" sz="1800">
              <a:latin typeface="Times New Roman" panose="02020603050405020304" pitchFamily="18" charset="0"/>
              <a:cs typeface="Times New Roman" panose="02020603050405020304" pitchFamily="18" charset="0"/>
            </a:endParaRPr>
          </a:p>
        </p:txBody>
      </p:sp>
      <p:pic>
        <p:nvPicPr>
          <p:cNvPr id="5" name="Picture 4" descr="Digital financial graph">
            <a:extLst>
              <a:ext uri="{FF2B5EF4-FFF2-40B4-BE49-F238E27FC236}">
                <a16:creationId xmlns:a16="http://schemas.microsoft.com/office/drawing/2014/main" id="{E974EB19-F249-F4DB-B545-B8C385681D3B}"/>
              </a:ext>
            </a:extLst>
          </p:cNvPr>
          <p:cNvPicPr>
            <a:picLocks noChangeAspect="1"/>
          </p:cNvPicPr>
          <p:nvPr/>
        </p:nvPicPr>
        <p:blipFill rotWithShape="1">
          <a:blip r:embed="rId2"/>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77488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62E15B29-B633-5E20-3A02-5ED69A96C68D}"/>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a:solidFill>
                  <a:schemeClr val="bg1"/>
                </a:solidFill>
                <a:latin typeface="Times New Roman"/>
                <a:cs typeface="Times New Roman"/>
              </a:rPr>
              <a:t>UML DIAGRAM</a:t>
            </a:r>
          </a:p>
        </p:txBody>
      </p:sp>
      <p:pic>
        <p:nvPicPr>
          <p:cNvPr id="3" name="Picture 2">
            <a:extLst>
              <a:ext uri="{FF2B5EF4-FFF2-40B4-BE49-F238E27FC236}">
                <a16:creationId xmlns:a16="http://schemas.microsoft.com/office/drawing/2014/main" id="{6E5A00BE-A9C5-F864-9B7A-2BA2C6D49777}"/>
              </a:ext>
            </a:extLst>
          </p:cNvPr>
          <p:cNvPicPr>
            <a:picLocks noChangeAspect="1"/>
          </p:cNvPicPr>
          <p:nvPr/>
        </p:nvPicPr>
        <p:blipFill>
          <a:blip r:embed="rId2"/>
          <a:stretch>
            <a:fillRect/>
          </a:stretch>
        </p:blipFill>
        <p:spPr>
          <a:xfrm>
            <a:off x="-3202" y="1579747"/>
            <a:ext cx="12198404" cy="5268796"/>
          </a:xfrm>
          <a:prstGeom prst="rect">
            <a:avLst/>
          </a:prstGeom>
        </p:spPr>
      </p:pic>
    </p:spTree>
    <p:extLst>
      <p:ext uri="{BB962C8B-B14F-4D97-AF65-F5344CB8AC3E}">
        <p14:creationId xmlns:p14="http://schemas.microsoft.com/office/powerpoint/2010/main" val="40062370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77D927EC-A4E2-83B9-9D6D-30E865F38B72}"/>
              </a:ext>
            </a:extLst>
          </p:cNvPr>
          <p:cNvSpPr>
            <a:spLocks noGrp="1"/>
          </p:cNvSpPr>
          <p:nvPr>
            <p:ph type="title"/>
          </p:nvPr>
        </p:nvSpPr>
        <p:spPr>
          <a:xfrm>
            <a:off x="522352" y="262997"/>
            <a:ext cx="5251316" cy="1584092"/>
          </a:xfrm>
        </p:spPr>
        <p:txBody>
          <a:bodyPr>
            <a:normAutofit/>
          </a:bodyPr>
          <a:lstStyle/>
          <a:p>
            <a:r>
              <a:rPr lang="en-US" sz="4000">
                <a:latin typeface="Bell MT" panose="02020503060305020303" pitchFamily="18" charset="0"/>
                <a:cs typeface="Times New Roman" panose="02020603050405020304" pitchFamily="18" charset="0"/>
              </a:rPr>
              <a:t>PROC DESCRIPTION</a:t>
            </a:r>
            <a:endParaRPr lang="el-GR" sz="4000">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150D600A-E4BE-FB2E-4693-4166F8EDADB5}"/>
              </a:ext>
            </a:extLst>
          </p:cNvPr>
          <p:cNvSpPr>
            <a:spLocks noGrp="1"/>
          </p:cNvSpPr>
          <p:nvPr>
            <p:ph idx="1"/>
          </p:nvPr>
        </p:nvSpPr>
        <p:spPr>
          <a:xfrm>
            <a:off x="627888" y="1693216"/>
            <a:ext cx="5468112" cy="4643575"/>
          </a:xfrm>
        </p:spPr>
        <p:txBody>
          <a:bodyPr>
            <a:noAutofit/>
          </a:bodyPr>
          <a:lstStyle/>
          <a:p>
            <a:r>
              <a:rPr lang="en-US" sz="1800" b="1">
                <a:latin typeface="Bell MT" panose="02020503060305020303" pitchFamily="18" charset="0"/>
                <a:cs typeface="Times New Roman" panose="02020603050405020304" pitchFamily="18" charset="0"/>
              </a:rPr>
              <a:t>PROC IMPORT </a:t>
            </a:r>
            <a:r>
              <a:rPr lang="en-US" sz="1800">
                <a:latin typeface="Bell MT" panose="02020503060305020303" pitchFamily="18" charset="0"/>
                <a:cs typeface="Times New Roman" panose="02020603050405020304" pitchFamily="18" charset="0"/>
              </a:rPr>
              <a:t>is a convenient and efficient way to bring external data into SAS for analysis and manipulation.</a:t>
            </a:r>
          </a:p>
          <a:p>
            <a:r>
              <a:rPr lang="en-US" sz="1800" b="1">
                <a:latin typeface="Bell MT" panose="02020503060305020303" pitchFamily="18" charset="0"/>
                <a:cs typeface="Times New Roman" panose="02020603050405020304" pitchFamily="18" charset="0"/>
              </a:rPr>
              <a:t>PROC SORT </a:t>
            </a:r>
            <a:r>
              <a:rPr lang="en-US" sz="1800">
                <a:latin typeface="Bell MT" panose="02020503060305020303" pitchFamily="18" charset="0"/>
                <a:cs typeface="Times New Roman" panose="02020603050405020304" pitchFamily="18" charset="0"/>
              </a:rPr>
              <a:t>is a fundamental procedure in SAS for arranging data in a specified order, which is often necessary for subsequent analysis or reporting tasks.</a:t>
            </a:r>
          </a:p>
          <a:p>
            <a:r>
              <a:rPr lang="en-US" sz="1800" b="1">
                <a:latin typeface="Bell MT" panose="02020503060305020303" pitchFamily="18" charset="0"/>
                <a:cs typeface="Times New Roman" panose="02020603050405020304" pitchFamily="18" charset="0"/>
              </a:rPr>
              <a:t>PROC CONTENTS </a:t>
            </a:r>
            <a:r>
              <a:rPr lang="en-US" sz="1800">
                <a:latin typeface="Bell MT" panose="02020503060305020303" pitchFamily="18" charset="0"/>
                <a:cs typeface="Times New Roman" panose="02020603050405020304" pitchFamily="18" charset="0"/>
              </a:rPr>
              <a:t>is a valuable tool for exploring the contents of SAS datasets, providing essential information that can help you better understand and work with your data</a:t>
            </a:r>
          </a:p>
          <a:p>
            <a:r>
              <a:rPr lang="en-US" sz="1800" b="1">
                <a:latin typeface="Bell MT" panose="02020503060305020303" pitchFamily="18" charset="0"/>
                <a:cs typeface="Times New Roman" panose="02020603050405020304" pitchFamily="18" charset="0"/>
              </a:rPr>
              <a:t>PROC PRINT </a:t>
            </a:r>
            <a:r>
              <a:rPr lang="en-US" sz="1800">
                <a:latin typeface="Bell MT" panose="02020503060305020303" pitchFamily="18" charset="0"/>
                <a:cs typeface="Times New Roman" panose="02020603050405020304" pitchFamily="18" charset="0"/>
              </a:rPr>
              <a:t>is a convenient and efficient way to view the contents of a SAS dataset, providing essential information for data exploration and analysis.</a:t>
            </a:r>
          </a:p>
        </p:txBody>
      </p:sp>
      <p:pic>
        <p:nvPicPr>
          <p:cNvPr id="4" name="Picture 4" descr="Digital financial graph">
            <a:extLst>
              <a:ext uri="{FF2B5EF4-FFF2-40B4-BE49-F238E27FC236}">
                <a16:creationId xmlns:a16="http://schemas.microsoft.com/office/drawing/2014/main" id="{02788D68-1CDA-15E0-F7B4-AE8513F41E88}"/>
              </a:ext>
            </a:extLst>
          </p:cNvPr>
          <p:cNvPicPr>
            <a:picLocks noChangeAspect="1"/>
          </p:cNvPicPr>
          <p:nvPr/>
        </p:nvPicPr>
        <p:blipFill rotWithShape="1">
          <a:blip r:embed="rId3"/>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133474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Θέση περιεχομένου 2">
            <a:extLst>
              <a:ext uri="{FF2B5EF4-FFF2-40B4-BE49-F238E27FC236}">
                <a16:creationId xmlns:a16="http://schemas.microsoft.com/office/drawing/2014/main" id="{180E8CEE-72B1-CEFC-F4FD-E782D5C2B02A}"/>
              </a:ext>
            </a:extLst>
          </p:cNvPr>
          <p:cNvSpPr>
            <a:spLocks noGrp="1"/>
          </p:cNvSpPr>
          <p:nvPr>
            <p:ph idx="1"/>
          </p:nvPr>
        </p:nvSpPr>
        <p:spPr>
          <a:xfrm>
            <a:off x="236157" y="1690688"/>
            <a:ext cx="6182931" cy="4604004"/>
          </a:xfrm>
        </p:spPr>
        <p:txBody>
          <a:bodyPr>
            <a:normAutofit/>
          </a:bodyPr>
          <a:lstStyle/>
          <a:p>
            <a:r>
              <a:rPr lang="en-US" sz="1800" b="1">
                <a:latin typeface="Bell MT" panose="02020503060305020303" pitchFamily="18" charset="0"/>
                <a:cs typeface="Times New Roman" panose="02020603050405020304" pitchFamily="18" charset="0"/>
              </a:rPr>
              <a:t>PROC MEANS </a:t>
            </a:r>
            <a:r>
              <a:rPr lang="en-US" sz="1800">
                <a:latin typeface="Bell MT" panose="02020503060305020303" pitchFamily="18" charset="0"/>
                <a:cs typeface="Times New Roman" panose="02020603050405020304" pitchFamily="18" charset="0"/>
              </a:rPr>
              <a:t>is a powerful procedure for generating descriptive statistics in SAS, providing valuable insights into the characteristics of numeric variables within a dataset. </a:t>
            </a:r>
          </a:p>
          <a:p>
            <a:r>
              <a:rPr lang="en-US" sz="1800" b="1">
                <a:latin typeface="Bell MT" panose="02020503060305020303" pitchFamily="18" charset="0"/>
                <a:cs typeface="Times New Roman" panose="02020603050405020304" pitchFamily="18" charset="0"/>
              </a:rPr>
              <a:t>PROC FASTCLUS </a:t>
            </a:r>
            <a:r>
              <a:rPr lang="en-US" sz="1800">
                <a:latin typeface="Bell MT" panose="02020503060305020303" pitchFamily="18" charset="0"/>
                <a:cs typeface="Times New Roman" panose="02020603050405020304" pitchFamily="18" charset="0"/>
              </a:rPr>
              <a:t>is a useful procedure for performing clustering analysis efficiently on large datasets in SAS, providing insights into patterns and structures within the data.</a:t>
            </a:r>
          </a:p>
          <a:p>
            <a:r>
              <a:rPr lang="en-US" sz="1800" b="1">
                <a:latin typeface="Bell MT" panose="02020503060305020303" pitchFamily="18" charset="0"/>
                <a:cs typeface="Times New Roman" panose="02020603050405020304" pitchFamily="18" charset="0"/>
              </a:rPr>
              <a:t>PROC SQL </a:t>
            </a:r>
            <a:r>
              <a:rPr lang="en-US" sz="1800">
                <a:latin typeface="Bell MT" panose="02020503060305020303" pitchFamily="18" charset="0"/>
                <a:cs typeface="Times New Roman" panose="02020603050405020304" pitchFamily="18" charset="0"/>
              </a:rPr>
              <a:t>provides a flexible and powerful way to interact with data in SAS, allowing you to leverage SQL's capabilities for data manipulation and analysis.</a:t>
            </a:r>
          </a:p>
          <a:p>
            <a:r>
              <a:rPr lang="en-US" sz="1800" b="1">
                <a:latin typeface="Bell MT" panose="02020503060305020303" pitchFamily="18" charset="0"/>
                <a:cs typeface="Times New Roman" panose="02020603050405020304" pitchFamily="18" charset="0"/>
              </a:rPr>
              <a:t>PROC FREQ </a:t>
            </a:r>
            <a:r>
              <a:rPr lang="en-US" sz="1800">
                <a:latin typeface="Bell MT" panose="02020503060305020303" pitchFamily="18" charset="0"/>
                <a:cs typeface="Times New Roman" panose="02020603050405020304" pitchFamily="18" charset="0"/>
              </a:rPr>
              <a:t>is a versatile procedure for analyzing categorical data in SAS, providing valuable insights into the distribution and relationships of categorical variables within a dataset.</a:t>
            </a:r>
          </a:p>
          <a:p>
            <a:endParaRPr lang="en-US"/>
          </a:p>
          <a:p>
            <a:pPr marL="0" indent="0">
              <a:buNone/>
            </a:pPr>
            <a:endParaRPr lang="el-GR"/>
          </a:p>
        </p:txBody>
      </p:sp>
      <p:sp>
        <p:nvSpPr>
          <p:cNvPr id="6" name="Τίτλος 1">
            <a:extLst>
              <a:ext uri="{FF2B5EF4-FFF2-40B4-BE49-F238E27FC236}">
                <a16:creationId xmlns:a16="http://schemas.microsoft.com/office/drawing/2014/main" id="{61311ABC-0D21-B4CC-C903-1B7A9A4643F7}"/>
              </a:ext>
            </a:extLst>
          </p:cNvPr>
          <p:cNvSpPr>
            <a:spLocks noGrp="1"/>
          </p:cNvSpPr>
          <p:nvPr>
            <p:ph type="title"/>
          </p:nvPr>
        </p:nvSpPr>
        <p:spPr>
          <a:xfrm>
            <a:off x="335280" y="365125"/>
            <a:ext cx="5242560" cy="1325563"/>
          </a:xfrm>
        </p:spPr>
        <p:txBody>
          <a:bodyPr>
            <a:normAutofit/>
          </a:bodyPr>
          <a:lstStyle/>
          <a:p>
            <a:r>
              <a:rPr lang="en-US" sz="4000">
                <a:latin typeface="Bell MT" panose="02020503060305020303" pitchFamily="18" charset="0"/>
                <a:cs typeface="Times New Roman" panose="02020603050405020304" pitchFamily="18" charset="0"/>
              </a:rPr>
              <a:t>PROC DESCRIPTION</a:t>
            </a:r>
            <a:endParaRPr lang="el-GR" sz="4000">
              <a:latin typeface="Times New Roman" panose="02020603050405020304" pitchFamily="18" charset="0"/>
              <a:cs typeface="Times New Roman" panose="02020603050405020304" pitchFamily="18" charset="0"/>
            </a:endParaRPr>
          </a:p>
        </p:txBody>
      </p:sp>
      <p:pic>
        <p:nvPicPr>
          <p:cNvPr id="7" name="Picture 4" descr="Digital financial graph">
            <a:extLst>
              <a:ext uri="{FF2B5EF4-FFF2-40B4-BE49-F238E27FC236}">
                <a16:creationId xmlns:a16="http://schemas.microsoft.com/office/drawing/2014/main" id="{A8D5A9B7-AABB-AC77-F42C-C13EAA734058}"/>
              </a:ext>
            </a:extLst>
          </p:cNvPr>
          <p:cNvPicPr>
            <a:picLocks noChangeAspect="1"/>
          </p:cNvPicPr>
          <p:nvPr/>
        </p:nvPicPr>
        <p:blipFill rotWithShape="1">
          <a:blip r:embed="rId2"/>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606231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A1E9319E-C351-D1BB-AEE2-3E6BA1F7BC6A}"/>
              </a:ext>
            </a:extLst>
          </p:cNvPr>
          <p:cNvSpPr>
            <a:spLocks noGrp="1"/>
          </p:cNvSpPr>
          <p:nvPr>
            <p:ph type="title"/>
          </p:nvPr>
        </p:nvSpPr>
        <p:spPr>
          <a:xfrm>
            <a:off x="557094" y="691670"/>
            <a:ext cx="5405691" cy="588490"/>
          </a:xfrm>
        </p:spPr>
        <p:txBody>
          <a:bodyPr>
            <a:normAutofit fontScale="90000"/>
          </a:bodyPr>
          <a:lstStyle/>
          <a:p>
            <a:r>
              <a:rPr lang="en-US" sz="4400">
                <a:latin typeface="Bell MT" panose="02020503060305020303" pitchFamily="18" charset="0"/>
                <a:cs typeface="Times New Roman" panose="02020603050405020304" pitchFamily="18" charset="0"/>
              </a:rPr>
              <a:t>PROC DESCRIPTION</a:t>
            </a:r>
            <a:endParaRPr lang="el-GR">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6FFC8854-E1D5-95F5-2131-54882BF7A3E1}"/>
              </a:ext>
            </a:extLst>
          </p:cNvPr>
          <p:cNvSpPr>
            <a:spLocks noGrp="1"/>
          </p:cNvSpPr>
          <p:nvPr>
            <p:ph idx="1"/>
          </p:nvPr>
        </p:nvSpPr>
        <p:spPr>
          <a:xfrm>
            <a:off x="557094" y="1581912"/>
            <a:ext cx="5672120" cy="5032474"/>
          </a:xfrm>
        </p:spPr>
        <p:txBody>
          <a:bodyPr>
            <a:normAutofit/>
          </a:bodyPr>
          <a:lstStyle/>
          <a:p>
            <a:r>
              <a:rPr lang="en-US" sz="1800" b="1">
                <a:latin typeface="Bell MT" panose="02020503060305020303" pitchFamily="18" charset="0"/>
                <a:cs typeface="Times New Roman" panose="02020603050405020304" pitchFamily="18" charset="0"/>
              </a:rPr>
              <a:t>PROC TABULATE </a:t>
            </a:r>
            <a:r>
              <a:rPr lang="en-US" sz="1800">
                <a:latin typeface="Bell MT" panose="02020503060305020303" pitchFamily="18" charset="0"/>
                <a:cs typeface="Times New Roman" panose="02020603050405020304" pitchFamily="18" charset="0"/>
              </a:rPr>
              <a:t>is a powerful procedure for creating customized tables and summary reports in SAS, providing flexibility and control over the appearance and content of the output.</a:t>
            </a:r>
          </a:p>
          <a:p>
            <a:r>
              <a:rPr lang="en-US" sz="1800" b="1">
                <a:latin typeface="Bell MT" panose="02020503060305020303" pitchFamily="18" charset="0"/>
                <a:cs typeface="Times New Roman" panose="02020603050405020304" pitchFamily="18" charset="0"/>
              </a:rPr>
              <a:t>PROC TTEST </a:t>
            </a:r>
            <a:r>
              <a:rPr lang="en-US" sz="1800">
                <a:latin typeface="Bell MT" panose="02020503060305020303" pitchFamily="18" charset="0"/>
                <a:cs typeface="Times New Roman" panose="02020603050405020304" pitchFamily="18" charset="0"/>
              </a:rPr>
              <a:t>is a powerful procedure for performing t-tests in SAS, providing statistical tests and confidence intervals to assess differences between group means.</a:t>
            </a:r>
          </a:p>
          <a:p>
            <a:r>
              <a:rPr lang="en-US" sz="1800" b="1">
                <a:latin typeface="Bell MT" panose="02020503060305020303" pitchFamily="18" charset="0"/>
                <a:cs typeface="Times New Roman" panose="02020603050405020304" pitchFamily="18" charset="0"/>
              </a:rPr>
              <a:t>PROC ANOVA </a:t>
            </a:r>
            <a:r>
              <a:rPr lang="en-US" sz="1800">
                <a:latin typeface="Bell MT" panose="02020503060305020303" pitchFamily="18" charset="0"/>
                <a:cs typeface="Times New Roman" panose="02020603050405020304" pitchFamily="18" charset="0"/>
              </a:rPr>
              <a:t>is a versatile procedure for conducting ANOVA tests in SAS, providing statistical tests and summaries to assess differences in means across multiple groups.</a:t>
            </a:r>
          </a:p>
          <a:p>
            <a:r>
              <a:rPr lang="en-US" sz="1800" b="1">
                <a:latin typeface="Bell MT" panose="02020503060305020303" pitchFamily="18" charset="0"/>
                <a:cs typeface="Times New Roman" panose="02020603050405020304" pitchFamily="18" charset="0"/>
              </a:rPr>
              <a:t>PROC SGPLOT </a:t>
            </a:r>
            <a:r>
              <a:rPr lang="en-US" sz="1800">
                <a:latin typeface="Bell MT" panose="02020503060305020303" pitchFamily="18" charset="0"/>
                <a:cs typeface="Times New Roman" panose="02020603050405020304" pitchFamily="18" charset="0"/>
              </a:rPr>
              <a:t>is a versatile procedure for creating high-quality visualizations in SAS, providing a wide range of options for customizing plots to suit your needs.</a:t>
            </a:r>
          </a:p>
          <a:p>
            <a:endParaRPr lang="el-GR"/>
          </a:p>
        </p:txBody>
      </p:sp>
      <p:pic>
        <p:nvPicPr>
          <p:cNvPr id="4" name="Picture 4" descr="Digital financial graph">
            <a:extLst>
              <a:ext uri="{FF2B5EF4-FFF2-40B4-BE49-F238E27FC236}">
                <a16:creationId xmlns:a16="http://schemas.microsoft.com/office/drawing/2014/main" id="{0CB6EB1C-9A56-A562-3B1D-F615F3C5E19F}"/>
              </a:ext>
            </a:extLst>
          </p:cNvPr>
          <p:cNvPicPr>
            <a:picLocks noChangeAspect="1"/>
          </p:cNvPicPr>
          <p:nvPr/>
        </p:nvPicPr>
        <p:blipFill rotWithShape="1">
          <a:blip r:embed="rId2"/>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884267655"/>
      </p:ext>
    </p:extLst>
  </p:cSld>
  <p:clrMapOvr>
    <a:masterClrMapping/>
  </p:clrMapOvr>
</p:sld>
</file>

<file path=ppt/theme/theme1.xml><?xml version="1.0" encoding="utf-8"?>
<a:theme xmlns:a="http://schemas.openxmlformats.org/drawingml/2006/main" name="Θέμα του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Θέμα του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Έγγραφο" ma:contentTypeID="0x010100F1D02100591A954BB86204D6AB1B6D3F" ma:contentTypeVersion="12" ma:contentTypeDescription="Δημιουργία νέου εγγράφου" ma:contentTypeScope="" ma:versionID="d61411165b8a30d0ca2f416f4374042a">
  <xsd:schema xmlns:xsd="http://www.w3.org/2001/XMLSchema" xmlns:xs="http://www.w3.org/2001/XMLSchema" xmlns:p="http://schemas.microsoft.com/office/2006/metadata/properties" xmlns:ns2="dd7fe464-bb4e-49b5-bdad-7430be5b7988" xmlns:ns3="05644959-6a80-4002-b4c0-a8d2d6e8c558" targetNamespace="http://schemas.microsoft.com/office/2006/metadata/properties" ma:root="true" ma:fieldsID="ce8e2a561aae50d098c1af4058cc4648" ns2:_="" ns3:_="">
    <xsd:import namespace="dd7fe464-bb4e-49b5-bdad-7430be5b7988"/>
    <xsd:import namespace="05644959-6a80-4002-b4c0-a8d2d6e8c55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7fe464-bb4e-49b5-bdad-7430be5b798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Ετικέτες εικόνας" ma:readOnly="false" ma:fieldId="{5cf76f15-5ced-4ddc-b409-7134ff3c332f}" ma:taxonomyMulti="true" ma:sspId="ef702a25-5b07-450e-a9da-4bd379a6fdf6"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5644959-6a80-4002-b4c0-a8d2d6e8c558"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6e3b1295-9a7f-485e-bf3e-e67c84c537b1}" ma:internalName="TaxCatchAll" ma:showField="CatchAllData" ma:web="05644959-6a80-4002-b4c0-a8d2d6e8c55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Τύπος περιεχομένου"/>
        <xsd:element ref="dc:title" minOccurs="0" maxOccurs="1" ma:index="4" ma:displayName="Τίτλος"/>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dd7fe464-bb4e-49b5-bdad-7430be5b7988">
      <Terms xmlns="http://schemas.microsoft.com/office/infopath/2007/PartnerControls"/>
    </lcf76f155ced4ddcb4097134ff3c332f>
    <TaxCatchAll xmlns="05644959-6a80-4002-b4c0-a8d2d6e8c558"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241A85D-749E-4085-9713-16D2F354E61D}">
  <ds:schemaRefs>
    <ds:schemaRef ds:uri="05644959-6a80-4002-b4c0-a8d2d6e8c558"/>
    <ds:schemaRef ds:uri="dd7fe464-bb4e-49b5-bdad-7430be5b798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F337E651-6646-449E-ADCB-CB5C9A60C4C8}">
  <ds:schemaRefs>
    <ds:schemaRef ds:uri="05644959-6a80-4002-b4c0-a8d2d6e8c558"/>
    <ds:schemaRef ds:uri="dd7fe464-bb4e-49b5-bdad-7430be5b7988"/>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0EBB83EA-7346-49AC-AF02-43869F32718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953</Words>
  <Application>Microsoft Office PowerPoint</Application>
  <PresentationFormat>Ευρεία οθόνη</PresentationFormat>
  <Paragraphs>54</Paragraphs>
  <Slides>12</Slides>
  <Notes>2</Notes>
  <HiddenSlides>0</HiddenSlides>
  <MMClips>0</MMClips>
  <ScaleCrop>false</ScaleCrop>
  <HeadingPairs>
    <vt:vector size="6" baseType="variant">
      <vt:variant>
        <vt:lpstr>Γραμματοσειρές που χρησιμοποιούνται</vt:lpstr>
      </vt:variant>
      <vt:variant>
        <vt:i4>7</vt:i4>
      </vt:variant>
      <vt:variant>
        <vt:lpstr>Θέμα</vt:lpstr>
      </vt:variant>
      <vt:variant>
        <vt:i4>1</vt:i4>
      </vt:variant>
      <vt:variant>
        <vt:lpstr>Τίτλοι διαφανειών</vt:lpstr>
      </vt:variant>
      <vt:variant>
        <vt:i4>12</vt:i4>
      </vt:variant>
    </vt:vector>
  </HeadingPairs>
  <TitlesOfParts>
    <vt:vector size="20" baseType="lpstr">
      <vt:lpstr>Aptos</vt:lpstr>
      <vt:lpstr>Aptos Display</vt:lpstr>
      <vt:lpstr>Arial</vt:lpstr>
      <vt:lpstr>Arial Nova</vt:lpstr>
      <vt:lpstr>Bell MT</vt:lpstr>
      <vt:lpstr>Century Gothic</vt:lpstr>
      <vt:lpstr>Times New Roman</vt:lpstr>
      <vt:lpstr>Θέμα του Office</vt:lpstr>
      <vt:lpstr>    BUSINESS ANALYTICS CAR SALES ANALYSIS WITH SAS     Dynamis Hub    </vt:lpstr>
      <vt:lpstr>DATASET</vt:lpstr>
      <vt:lpstr>DATASET </vt:lpstr>
      <vt:lpstr>DATASET</vt:lpstr>
      <vt:lpstr>DATASET ANALYSIS </vt:lpstr>
      <vt:lpstr>UML DIAGRAM</vt:lpstr>
      <vt:lpstr>PROC DESCRIPTION</vt:lpstr>
      <vt:lpstr>PROC DESCRIPTION</vt:lpstr>
      <vt:lpstr>PROC DESCRIPTION</vt:lpstr>
      <vt:lpstr>AUTOMATION</vt:lpstr>
      <vt:lpstr>AUTOMATION</vt:lpstr>
      <vt:lpstr>Παρουσίαση του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Παρουσίαση του PowerPoint</dc:title>
  <dc:creator>Μπαχτσεβάνης Αναστάσιος</dc:creator>
  <cp:lastModifiedBy>Μαυρίδης Ευθύμιος</cp:lastModifiedBy>
  <cp:revision>2</cp:revision>
  <dcterms:created xsi:type="dcterms:W3CDTF">2024-04-14T09:08:34Z</dcterms:created>
  <dcterms:modified xsi:type="dcterms:W3CDTF">2024-11-17T16:42:52Z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0x010100F1D02100591A954BB86204D6AB1B6D3F</vt:lpwstr>
  </property>
  <property fmtid="{D5CDD505-2E9C-101B-9397-08002B2CF9AE}" pid="3" name="MediaServiceImageTags">
    <vt:lpwstr/>
  </property>
</Properties>
</file>

<file path=docProps/thumbnail.jpeg>
</file>